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2" r:id="rId5"/>
    <p:sldMasterId id="2147483683" r:id="rId6"/>
    <p:sldMasterId id="214748368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FF92739-19B9-45AD-B172-5B089F418230}">
  <a:tblStyle styleId="{5FF92739-19B9-45AD-B172-5B089F41823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B9D789F-676C-4999-97C5-941324571024}"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slide" Target="slides/slide72.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slide" Target="slides/slide65.xml"/><Relationship Id="rId72" Type="http://schemas.openxmlformats.org/officeDocument/2006/relationships/slide" Target="slides/slide64.xml"/><Relationship Id="rId31" Type="http://schemas.openxmlformats.org/officeDocument/2006/relationships/slide" Target="slides/slide23.xml"/><Relationship Id="rId75" Type="http://schemas.openxmlformats.org/officeDocument/2006/relationships/slide" Target="slides/slide67.xml"/><Relationship Id="rId30" Type="http://schemas.openxmlformats.org/officeDocument/2006/relationships/slide" Target="slides/slide22.xml"/><Relationship Id="rId74" Type="http://schemas.openxmlformats.org/officeDocument/2006/relationships/slide" Target="slides/slide66.xml"/><Relationship Id="rId33" Type="http://schemas.openxmlformats.org/officeDocument/2006/relationships/slide" Target="slides/slide25.xml"/><Relationship Id="rId77" Type="http://schemas.openxmlformats.org/officeDocument/2006/relationships/slide" Target="slides/slide69.xml"/><Relationship Id="rId32" Type="http://schemas.openxmlformats.org/officeDocument/2006/relationships/slide" Target="slides/slide24.xml"/><Relationship Id="rId76" Type="http://schemas.openxmlformats.org/officeDocument/2006/relationships/slide" Target="slides/slide68.xml"/><Relationship Id="rId35" Type="http://schemas.openxmlformats.org/officeDocument/2006/relationships/slide" Target="slides/slide27.xml"/><Relationship Id="rId79" Type="http://schemas.openxmlformats.org/officeDocument/2006/relationships/slide" Target="slides/slide71.xml"/><Relationship Id="rId34" Type="http://schemas.openxmlformats.org/officeDocument/2006/relationships/slide" Target="slides/slide26.xml"/><Relationship Id="rId78" Type="http://schemas.openxmlformats.org/officeDocument/2006/relationships/slide" Target="slides/slide70.xml"/><Relationship Id="rId71" Type="http://schemas.openxmlformats.org/officeDocument/2006/relationships/slide" Target="slides/slide63.xml"/><Relationship Id="rId70" Type="http://schemas.openxmlformats.org/officeDocument/2006/relationships/slide" Target="slides/slide62.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slide" Target="slides/slide54.xml"/><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slide" Target="slides/slide56.xml"/><Relationship Id="rId63" Type="http://schemas.openxmlformats.org/officeDocument/2006/relationships/slide" Target="slides/slide55.xml"/><Relationship Id="rId22" Type="http://schemas.openxmlformats.org/officeDocument/2006/relationships/slide" Target="slides/slide14.xml"/><Relationship Id="rId66" Type="http://schemas.openxmlformats.org/officeDocument/2006/relationships/slide" Target="slides/slide58.xml"/><Relationship Id="rId21" Type="http://schemas.openxmlformats.org/officeDocument/2006/relationships/slide" Target="slides/slide13.xml"/><Relationship Id="rId65" Type="http://schemas.openxmlformats.org/officeDocument/2006/relationships/slide" Target="slides/slide57.xml"/><Relationship Id="rId24" Type="http://schemas.openxmlformats.org/officeDocument/2006/relationships/slide" Target="slides/slide16.xml"/><Relationship Id="rId68" Type="http://schemas.openxmlformats.org/officeDocument/2006/relationships/slide" Target="slides/slide60.xml"/><Relationship Id="rId23" Type="http://schemas.openxmlformats.org/officeDocument/2006/relationships/slide" Target="slides/slide15.xml"/><Relationship Id="rId67" Type="http://schemas.openxmlformats.org/officeDocument/2006/relationships/slide" Target="slides/slide59.xml"/><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slide" Target="slides/slide61.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5b6e350e5e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5b6e350e5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Today you need your reference photos, your brushes, your palette, two containers of water, and the good copy of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Sot ju nevojiten fotot tuaja referuese, furçat tuaja, paleta juaj, dy enë me ujë dhe një kopje e mirë e pikturës suaj.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ዛሬ የማጣቀሻ ፎቶግራፎችዎን ፣ ብሩሽዎችዎን ፣ ቤተ-ስዕልዎ ፣ ሁለት የውሃ ማጠራቀሚያዎች እና ጥሩ የሥዕልዎ ቅጂ ያስፈልግዎታል ።</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اليوم تحتاج إلى صورك المرجعية، وفرشاتك، ولوحة الألوان الخاصة بك، وحاويتين من الماء، ونسخة جيدة من لوحتك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Այսօր ձեզ անհրաժեշտ են ձեր լուսանկարները, վրձինները, պալիտրան, ջրի երկու տարա և ձեր նկարի լավ պատճենը։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Avui necessiteu les vostres fotos de referència, els vostres pinzells, la vostra paleta, dos recipients d'aigua i la bona còpia de la vostra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今天你需要参考照片、画笔、调色板、两罐水和画作的良好复制品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Vandaag heb je je referentiefoto's, je penselen, je palet, twee bakken water en de goede kopie van je schilderij nodig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امروز به عکس‌های مرجع، قلم‌موها، پالت، دو ظرف آب و یک کپی خوب از نقاشی‌تان نیاز 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Aujourd'hui, vous avez besoin de vos photos de référence, de vos pinceaux, de votre palette, de deux récipients d'eau et de la bonne copie de votre tableau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Heute benötigen Sie Ihre Referenzfotos, Ihre Pinsel, Ihre Palette, zwei Behälter mit Wasser und die gute Kopie Ihres Gemäldes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આજે તમારે તમારા સંદર્ભ ફોટા, તમારા બ્રશ, તમારી પેલેટ, પાણીના બે કન્ટેનર અને તમારા ચિત્રની સારી નકલની જરૂર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आपको अपने संदर्भ फ़ोटो, अपने ब्रश, अपने पैलेट, पानी के दो कंटेनर और अपनी पेंटिंग की अच्छी प्रतिलिपि की आवश्यकता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Oggi hai bisogno delle tue foto di riferimento, dei tuoi pennelli, della tua tavolozza, di due contenitori d'acqua e della buona copia del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今日は、参考写真、筆、パレット、水の入った容器2つ、そして絵の複製が必要です。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참고 사진, 브러시, 팔레트, 물통 두 개, 그리고 그림의 좋은 사본이 필요합니다.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Îro wêneyên referansê, firçeyên te, paleta te, du konteynerên avê û kopiyek baş a tabloya te pêwîst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Hari ini anda memerlukan foto rujukan anda, berus anda, palet anda, dua bekas air dan salinan lukisan anda yang bagus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ഇന്ന് നിങ്ങൾക്ക് റഫറൻസ് ഫോട്ടോകൾ, ബ്രഷുകൾ, പാലറ്റ്, രണ്ട് പാത്ര വെള്ളം, നിങ്ങളുടെ പെയിന്റിംഗിന്റെ നല്ല പകർപ്പ് എന്നിവ ആവശ്യമാണ്.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तपाईंलाई आफ्नो सन्दर्भ तस्बिरहरू, ब्रसहरू, प्यालेट, दुई कन्टेनर पानी, र तपाईंको चित्रकलाको राम्रो प्रतिलिपि चाहिन्छ।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نن تاسو ته د خپلو حوالې عکسونو، برشونو، ستاسو رنګ رنګ، د اوبو دوه کانټینرونو، او ستاسو د انځور ښه کاپي ته اړتیا ده.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Hoje você precisa de suas fotos de referência, seus pincéis, sua paleta, dois recipientes de água e uma cópia boa de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ਅੱਜ ਤੁਹਾਨੂੰ ਆਪਣੀਆਂ ਰੈਫਰੈਂਸ ਫੋਟੋਆਂ, ਆਪਣੇ ਬੁਰਸ਼, ਆਪਣੀ ਪੈਲੇਟ, ਪਾਣੀ ਦੇ ਦੋ ਡੱਬੇ, ਅਤੇ ਆਪਣੀ ਪੇਂਟਿੰਗ ਦੀ ਚੰਗੀ ਕਾਪੀ ਦੀ ਲੋੜ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Сегодня вам понадобятся ваши референсные фотографии, кисти, палитра, две емкости с водой и качественная копия вашей картины.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Данас су вам потребне ваше референтне фотографије, ваше четкице, ваша палета, две посуде са водом и добра копија ваше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Maanta waxaad u baahan tahay sawiradaada tixraaca, burushka, palette kaaga, laba weel oo biyo ah, iyo nuqulka wanaagsan ee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Hoy necesitas tus fotos de referencia, tus pinceles, tu paleta, dos recipientes con agua y la buena copia de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Ayeuna anjeun peryogi poto rujukan anjeun, sikat anjeun, palette anjeun, dua wadah cai, sareng salinan lukisan anjeun anu saé.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Leo unahitaji picha zako za kumbukumbu, brashi yako, palette yako, vyombo viwili vya maji, na nakala nzuri ya uchoraji wako.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Idag behöver du dina referensfoton, dina penslar, din palett, två behållare med vatten och en bra kopia av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Ngayon kailangan mo ang iyong mga reference na larawan, iyong mga brush, iyong palette, dalawang lalagyan ng tubig, at ang magandang kopya 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இன்று உங்களுக்குத் தேவையானது உங்கள் குறிப்பு புகைப்படங்கள், உங்கள் தூரிகைகள், உங்கள் தட்டு, இரண்டு தண்ணீர் கொள்கலன்கள் மற்றும் உங்கள் ஓவியத்தின் நல்ல நகல்.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วันนี้คุณต้องมีรูปถ่ายอ้างอิง แปรง จานสี ภาชนะใส่น้ำสองใบ และสำเนาภาพวาดของคุณ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Bugün referans fotoğraflarınıza, fırçalarınıza, paletinize, iki kap suya ve resminizin iyi bir kopyasına ihtiyacınız var.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Сьогодні вам знадобляться ваші фотографії-референси, пензлі, палітра, дві ємності з водою та гарна копія вашої картини.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آج آپ کو اپنی حوالہ جاتی تصاویر، اپنے برش، اپنے پیلیٹ، پانی کے دو کنٹینرز اور اپنی پینٹنگ کی اچھی کاپی درکار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Hôm nay bạn cần ảnh tham khảo, cọ vẽ, bảng màu, hai bình đựng nước và bản sao đẹp của bức tranh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1a8030fe76_0_4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1a8030fe76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should I be doing today? 1) Finish the peer feedback FIRST! 2) Stick to your colour scheme. 3) Build up darkness with many light layers painted on top of each other. 4) Start in the back, and work to the front. 5) With each layer, ask yourself where you can make it darker, a more specific colour, and more detailed. 6) Carefully mixed greys show more skill than bright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duhet të bëj sot? 1) Përfundo së pari reagimet nga kolegët! 2) Përmbaju skemës tënde të ngjyrave. 3) Ndërto errësirën me shumë shtresa të lehta të pikturuara njëra mbi tjetrën. 4) Fillo nga prapa dhe vazhdo përpara. 5) Me secilën shtresë, pyet veten se ku mund ta bësh më të errët, një ngjyrë më specifike dhe më të detajuar. 6) Gritë e përziera me kujdes tregojnë më shumë aftësi sesa ngjyrat e ndezura.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ታዲያ ዛሬ ምን ማድረግ አለብኝ? 1) በመጀመሪያ የእኩዮችን አስተያየት ጨርስ! 2) በቀለም ንድፍዎ ላይ ይጣበቃሉ. 3) እርስ በእርሳቸው ላይ ብዙ የብርሃን ንጣፎችን በመሳል ጨለማን ይገንቡ። 4) ከኋላ ይጀምሩ እና ወደ ፊት ይስሩ። 5) በእያንዳንዱ ንብርብር ፣ ጨለማ ፣ የበለጠ የተለየ ቀለም እና የበለጠ ዝርዝር የት ማድረግ እንደሚችሉ እራስዎን ይጠይቁ። 6) በጥንቃቄ የተደባለቁ ግራጫዎች ከደማቅ ቀለሞች የበለጠ ችሎታ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إذن، ماذا عليّ فعله اليوم؟ ١) إنهاء ملاحظات الزملاء أولًا! ٢) الالتزام بمخطط الألوان. ٣) بناء طبقة داكنة بطبقات فاتحة متعددة مطلية فوق بعضها البعض. ٤) البدء من الخلف، والانتقال إلى الأمام. ٥) مع كل طبقة، اسأل نفسك أين يمكنك جعلها أغمق، ولونًا أكثر تحديدًا، وتفصيلًا. ٦) يُظهر مزج درجات الرمادي بعناية مهارة أكبر من الألوان الزاهية.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Ուրեմն ի՞նչ պետք է անեմ այսօր։ 1) ԱՌԱՋԻՆԸ ավարտեք հասակակիցների կարծիքը։ 2) Հետևեք ձեր գունային սխեմային։ 3) Մութը ավելացրեք միմյանց վրա նկարված բազմաթիվ բաց շերտերով։ 4) Սկսեք հետևից և շարունակեք առաջ։ 5) Յուրաքանչյուր շերտի հետ հարցրեք ինքներդ ձեզ, թե որտեղ կարող եք այն դարձնել ավելի մուգ, ավելի յուրահատուկ գույնով և ավելի մանրամասն։ 6) Զգուշորեն խառնված մոխրագույն գույներն ավելի շատ հմտություն են ցույց տալիս, քան վառ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Doncs, què hauria de fer avui? 1) PRIMER acaba els comentaris dels companys! 2) Mantén la teva combinació de colors. 3) Crea foscor amb moltes capes clares pintades una sobre l'altra. 4) Comença per darrere i avança cap al davant. 5) Amb cada capa, pregunta't on pots fer-la més fosca, d'un color més específic i amb més detall. 6) Els grisos barrejats amb cura mostren més habilitat que els colors brillants.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那么我今天应该做什么呢？1) 先完成同伴反馈！2) 坚持你的配色方案。3) 用多层浅色叠加来营造暗色。4) 从后面开始，逐渐向前。5) 画每一层的时候，问问自己哪里可以调得更深、颜色更明确、细节更丰富。6) 精心调配的灰色比亮色更能体现技巧。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moet ik vandaag doen? 1) Maak EERST de feedback van collega's af! 2) Houd je aan je kleurenschema. 3) Bouw het donker op met veel lichte lagen over elkaar heen. 4) Begin achterin en werk naar voren toe. 5) Vraag jezelf bij elke laag af waar je hem donkerder, specifieker en gedetailleerder kunt maken. 6) Zorgvuldig gemengde grijstinten tonen meer vakmanschap dan felle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خب، امروز باید چه کار کنم؟ ۱) اول بازخورد همکاران را تمام کن! ۲) به طرح رنگی خودت پایبند باش. ۳) با لایه‌های روشن زیادی که روی هم رنگ‌آمیزی شده‌اند، تیرگی ایجاد کن. ۴) از پشت شروع کن و به سمت جلو برو. ۵) با هر لایه، از خودت بپرس کجا می‌توانی آن را تیره‌تر، خاص‌تر و با جزئیات بیشتر کنی. ۶) خاکستری‌هایی که با دقت ترکیب شده‌اند، مهارت بیشتری نسبت به رنگ‌های روشن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 dois-je faire aujourd'hui ? 1) Terminez d'abord les commentaires des pairs ! 2) Tenez-vous-en à votre palette de couleurs. 3) Construisez l'obscurité avec de nombreuses couches claires peintes les unes sur les autres. 4) Commencez par l'arrière et travaillez vers l'avant. 5) À chaque couche, demandez-vous où vous pouvez la rendre plus sombre, une couleur plus spécifique et plus détaillée. 6) Des gris soigneusement mélangés montrent plus de compétence que des couleurs vives.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sollte ich heute also tun? 1) Zuerst das Peer-Feedback fertigstellen! 2) Farbschema beibehalten. 3) Dunkelheit aufbauen, indem viele helle Schichten übereinander gemalt werden. 4) Hinten anfangen und nach vorne arbeiten. 5) Bei jeder Schicht überlegen, wo man sie dunkler, farblicher und detaillierter gestalten kann. 6) Sorgfältig gemischte Grautöne zeugen von mehr Geschick als grelle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મારે શું કરવું જોઈએ? ૧) પહેલા પીઅર ફીડબેક પૂર્ણ કરો! ૨) તમારી રંગ યોજનાને વળગી રહો. ૩) એકબીજાની ઉપર ઘણા પ્રકાશ સ્તરો દોરીને અંધારામાં વધારો કરો. ૪) પાછળથી શરૂ કરો અને આગળના ભાગમાં કામ કરો. ૫) દરેક સ્તર સાથે, તમારી જાતને પૂછો કે તમે તેને ક્યાં ઘાટો, વધુ ચોક્કસ રંગ અને વધુ વિગતવાર બનાવી શકો છો. ૬) કાળજીપૂર્વક મિશ્રિત ગ્રે રંગ તેજસ્વી રંગો કરતાં વધુ કુશળતા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मुझे क्या करना चाहिए? 1) सबसे पहले साथियों की प्रतिक्रिया पूरी करो! 2) अपनी रंग योजना पर कायम रहो। 3) एक के ऊपर एक कई हल्की परतें लगाकर गहरा रंग बनाओ। 4) पीछे से शुरू करो और आगे की ओर बढ़ो। 5) हर परत के साथ, खुद से पूछो कि कहाँ इसे और गहरा, और कहाँ एक विशिष्ट रंग, और कहाँ अधिक विस्तृत बनाया जा सकता है। 6) ध्यान से मिलाए गए स्लेटी रंग, चटख रंगों की तुलना में ज़्यादा कुशलता दिखाते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Quindi cosa dovrei fare oggi? 1) Completare PRIMA il feedback dei colleghi! 2) Attenersi al proprio schema di colori. 3) Costruire l'oscurità con molti strati chiari uno sopra l'altro. 4) Iniziare dal retro e procedere verso la parte anteriore. 5) Con ogni strato, chiedersi dove si può rendere più scuro, un colore più specifico e più dettagliato. 6) I grigi miscelati con cura dimostrano più abilità rispetto ai colori vivaci.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では、今日は何をすべきでしょうか？ 1) ピアフィードバックをまずは終わらせる！ 2) 色彩設計をしっかり守る。 3) 明るい色を重ね塗りして、暗さを増していく。 4) 奥から手前へ進む。 5) それぞれのレイヤーで、どこをもっと暗く、より具体的な色で、より細かく描けるかを考える。 6) 丁寧に混ぜ合わせたグレーは、明るい色よりも技巧を凝らした表現になる。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그럼 오늘은 뭘 해야 할까요? 1) 먼저 동료 피드백을 끝내세요! 2) 색 구성표를 고수하세요. 3) 밝은 색을 여러 겹 칠해서 어둡게 칠하세요. 4) 뒤에서 시작해서 앞으로 칠하세요. 5) 각 겹칠 때마다 어디를 더 어둡게, 어디를 더 구체적으로, 어디를 더 자세하게 칠할 수 있을지 스스로에게 물어보세요. 6) 신중하게 섞은 회색은 밝은 색보다 더 뛰어난 표현력을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divê ez îro çi bikim? 1) PÊŞÎ nirxandina hevalan temam bike! 2) Li gorî şêmaya xwe ya rengan tevbigere. 3) Tarîtiyê bi gelek tebeqeyên ronahî yên li ser hev boyaxkirî ava bike. 4) Ji paş ve dest pê bike û ber bi pêş ve bixebite. 5) Bi her tebeqeyê re, ji xwe bipirse ka tu dikarî wê li ku tarîtir, bi rengekî taybetîtir û bi hûrgilîtir bikî. 6) Rengên gewr ên bi baldarî hatine tevlihevkirin ji rengên geş jêhatîtir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Jadi apa yang perlu saya lakukan hari ini? 1) Selesaikan maklum balas rakan sebaya TERLEBIH DAHULU! 2) Berpegang kepada skema warna anda. 3) Bina kegelapan dengan banyak lapisan cahaya dicat di atas satu sama lain. 4) Mulakan di belakang, dan kerja ke hadapan. 5) Dengan setiap lapisan, tanya diri anda di mana anda boleh menjadikannya lebih gelap, warna yang lebih khusus dan lebih terperinci. 6) Kelabu yang dicampur dengan teliti menunjukkan lebih kemahiran daripada warna terang.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അപ്പോൾ ഇന്ന് ഞാൻ എന്തുചെയ്യണം? 1) ആദ്യം പിയർ ഫീഡ്‌ബാക്ക് പൂർത്തിയാക്കുക! 2) നിങ്ങളുടെ കളർ സ്കീമിൽ ഉറച്ചുനിൽക്കുക. 3) പരസ്പരം മുകളിൽ നിരവധി പ്രകാശ പാളികൾ വരച്ച് ഇരുട്ട് സൃഷ്ടിക്കുക. 4) പിന്നിൽ നിന്ന് ആരംഭിച്ച് മുന്നിലേക്ക് പ്രവർത്തിക്കുക. 5) ഓരോ ലെയറും ഉപയോഗിച്ച്, നിങ്ങൾക്ക് എവിടെയാണ് അതിനെ ഇരുണ്ടതാക്കാൻ കഴിയുക, കൂടുതൽ നിർദ്ദിഷ്ട നിറം, കൂടുതൽ വിശദമായത് എന്നിവ ചെയ്യാൻ കഴിയുക എന്ന് സ്വയം ചോദിക്കുക. 6) ശ്രദ്ധാപൂർവ്വം കലർത്തിയ ചാരനിറങ്ങൾ തിളക്കമുള്ള നിറങ്ങളേക്കാൾ കൂടുതൽ വൈദഗ്ദ്ധ്യം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 भए आज म के गर्नुपर्छ? १) पहिले साथीहरूको प्रतिक्रिया समाप्त गर्नुहोस्! २) आफ्नो रंग योजनामा ​​अडिग रहनुहोस्। ३) एकअर्काको माथि धेरै प्रकाश तहहरू रंगाएर अँध्यारो बनाउनुहोस्। ४) पछाडिबाट सुरु गर्नुहोस्, र अगाडि काम गर्नुहोस्। ५) प्रत्येक तहको साथ, आफैलाई सोध्नुहोस् कि तपाईं यसलाई कहाँ गाढा, थप विशिष्ट रंग, र थप विस्तृत बनाउन सक्नुहुन्छ। ६) सावधानीपूर्वक मिश्रित खैरो रंगहरूले उज्यालो रंगहरू भन्दा बढी सीप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زه باید نن څه وکړم؟ ۱) لومړی د ملګرو نظرونه بشپړ کړئ! ۲) خپل رنګ سکیم ته ودرېږئ. ۳) د یو بل په سر کې د ډیری رڼا طبقو سره تیاره جوړه کړئ. ۴) له شا څخه پیل وکړئ، او مخ ته کار وکړئ. ۵) د هرې طبقې سره، له ځانه وپوښتئ چې تاسو چیرته کولی شئ دا تیاره، یو ډیر مشخص رنګ، او ډیر مفصل کړئ. ۶) په احتیاط سره مخلوط شوي خړ رنګونه د روښانه رنګونو په پرتله ډیر مهارت ښیې.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devo fazer hoje? 1) Termine o feedback dos colegas PRIMEIRO! 2) Mantenha o seu esquema de cores. 3) Crie a escuridão com muitas camadas claras pintadas umas sobre as outras. 4) Comece por trás e trabalhe até a frente. 5) A cada camada, pergunte-se onde você pode torná-la mais escura, com uma cor mais específica e mais detalhada. 6) Cinzas cuidadosamente misturados demonstram mais habilidade do que cores brilhantes.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ਅੱਜ ਮੈਨੂੰ ਕੀ ਕਰਨਾ ਚਾਹੀਦਾ ਹੈ? 1) ਪਹਿਲਾਂ ਪੀਅਰ ਫੀਡਬੈਕ ਨੂੰ ਪੂਰਾ ਕਰੋ! 2) ਆਪਣੀ ਰੰਗ ਸਕੀਮ 'ਤੇ ਬਣੇ ਰਹੋ। 3) ਇੱਕ ਦੂਜੇ ਦੇ ਉੱਪਰ ਪੇਂਟ ਕੀਤੀਆਂ ਕਈ ਰੌਸ਼ਨੀ ਦੀਆਂ ਪਰਤਾਂ ਨਾਲ ਹਨੇਰਾ ਬਣਾਓ। 4) ਪਿੱਛੇ ਤੋਂ ਸ਼ੁਰੂ ਕਰੋ, ਅਤੇ ਅੱਗੇ ਵੱਲ ਕੰਮ ਕਰੋ। 5) ਹਰੇਕ ਪਰਤ ਦੇ ਨਾਲ, ਆਪਣੇ ਆਪ ਤੋਂ ਪੁੱਛੋ ਕਿ ਤੁਸੀਂ ਇਸਨੂੰ ਕਿੱਥੇ ਗੂੜ੍ਹਾ, ਇੱਕ ਵਧੇਰੇ ਖਾਸ ਰੰਗ, ਅਤੇ ਵਧੇਰੇ ਵਿਸਤ੍ਰਿਤ ਬਣਾ ਸਕਦੇ ਹੋ। 6) ਧਿਆਨ ਨਾਲ ਮਿਲਾਏ ਗਏ ਸਲੇਟੀ ਚਮਕਦਾਰ ਰੰਗਾਂ ਨਾਲੋਂ ਵਧੇਰੇ ਹੁਨਰ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Итак, что мне делать сегодня? 1) СНАЧАЛА закончить с отзывами коллег! 2) Придерживайтесь своей цветовой схемы. 3) Создавайте тёмные участки, накладывая друг на друга множество светлых слоёв. 4) Начните с заднего плана и продвигайтесь к переднему. 5) С каждым слоем спрашивайте себя, где его можно сделать темнее, более определённым цветом и более детализированным. 6) Тщательно смешанные оттенки серого демонстрируют больше мастерства, чем яркие цвета.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Дакле, шта би требало да радим данас? 1) ПРВО завршим са повратним информацијама од вршњака! 2) Држите се своје шеме боја. 3) Направите тамни део са много светлих слојева насликаних један преко другог. 4) Почните од позади и радите ка напреду. 5) Са сваким слојем, запитајте се где можете да га учините тамнијим, специфичнијом бојом и детаљнијим. 6) Пажљиво помешане сиве боје показују више вештине од светлих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sameeyaa maanta? 1) U dhame jawaab celinta asxaabta marka ugu horraysa! 2) Ku dheji nidaamka midabkaaga. 3) Dhis gudcur leh lakabyo iftiin badan oo midba midka kale ku sawiran yahay. 4) Ka bilow dhabarka, una shaqee dhinaca hore. 5) Lakab kasta, is weydii meesha aad ka dhigi karto madow, midab gaar ah, iyo faahfaahin dheeraad ah. 6) Cawlan si taxadar leh isku qasan ayaa muujinaya xirfad ka badan midabada dhalaalaya.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debería hacer hoy? 1) ¡Termina la retroalimentación de tus compañeros PRIMERO! 2) Mantén tu esquema de colores. 3) Crea oscuridad con varias capas de luz superpuestas. 4) Empieza por atrás y avanza hacia adelante. 5) Con cada capa, pregúntate dónde puedes oscurecerla, usar un color más específico y más detallado. 6) Mezclar grises con cuidado demuestra más habilidad que los colores brillantes.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Janten naon anu kuring kedah laksanakeun ayeuna? 1) Réngsékeun heula réspon babaturan! 2) Lengket skéma warna Anjeun. 3) Ngawangun gelap kalayan seueur lapisan cahaya anu dicét dina luhureun masing-masing. 4) Mimitian di tukang, jeung gawe ka hareup. 5) Kalayan unggal lapisan, tanyakeun ka diri anjeun dimana anjeun tiasa ngajantenkeun langkung poék, warna anu langkung spésifik, sareng langkung rinci. 6) Grays dicampur taliti némbongkeun skill leuwih ti kelir caang.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nifanye nini leo? 1) Maliza maoni ya rika KWANZA! 2) Shikilia mpango wako wa rangi. 3) Jenga giza na tabaka nyingi za mwanga zilizopakwa juu ya kila mmoja. 4) Anza nyuma, na ufanyie kazi mbele. 5) Kwa kila safu, jiulize ni wapi unaweza kuifanya iwe nyeusi zaidi, rangi maalum zaidi, na maelezo zaidi. 6) Grays zilizochanganywa kwa uangalifu zinaonyesha ustadi zaidi kuliko rangi angavu.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ska jag göra idag? 1) Avsluta kamratfeedbacken FÖRST! 2) Håll dig till ditt färgschema. 3) Bygg upp mörker med många ljusa lager målade ovanpå varandra. 4) Börja baktill och arbeta dig framåt. 5) Fråga dig själv var du kan göra varje lager mörkare, få en mer specifik färg och göra det mer detaljerat. 6) Noggrant blandade gråtoner visar mer skicklighet än ljusa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dapat kong gawin ngayon? 1) Tapusin MUNA ang feedback ng peer! 2) Manatili sa iyong scheme ng kulay. 3) Bumuo ng kadiliman na may maraming liwanag na layer na ipininta sa ibabaw ng bawat isa. 4) Magsimula sa likod, at magtrabaho sa harap. 5) Sa bawat layer, tanungin ang iyong sarili kung saan mo ito magagawang mas madilim, mas tiyak na kulay, at mas detalyado. 6) Ang maingat na pinaghalong kulay abo ay nagpapakita ng higit na kasanayan kaysa sa mga maliliwanag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சரி, இன்று நான் என்ன செய்ய வேண்டும்? 1) முதலில் சகாக்களின் கருத்தை முடிக்கவும்! 2) உங்கள் வண்ணத் திட்டத்தில் ஒட்டிக்கொள்ளவும். 3) பல ஒளி அடுக்குகளை ஒன்றன் மேல் ஒன்றாக வரைந்து இருளை உருவாக்குங்கள். 4) பின்புறத்தில் தொடங்கி, முன்பக்கத்திற்குச் செல்லுங்கள். 5) ஒவ்வொரு அடுக்கிலும், அதை எங்கு இருண்டதாகவும், மிகவும் குறிப்பிட்ட நிறமாகவும், மேலும் விரிவாகவும் மாற்றலாம் என்று உங்களை நீங்களே கேட்டுக்கொள்ளுங்கள். 6) கவனமாக கலந்த சாம்பல் நிறங்கள் பிரகாசமான வண்ணங்களை விட அதிக திறமையைக் காட்டுகின்றன.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วันนี้ฉันควรทำอะไรดี? 1) ทำการติชมจากเพื่อนให้เสร็จก่อน! 2) ยึดตามโทนสีของคุณ 3) เพิ่มความดำด้วยชั้นสีอ่อนหลายๆ ชั้นทับกัน 4) เริ่มจากด้านหลังแล้วค่อยมาด้านหน้า 5) ในแต่ละชั้น ถามตัวเองว่าคุณสามารถทำให้มันเข้มขึ้น สีที่เฉพาะเจาะจงขึ้น และรายละเอียดมากขึ้นตรงไหนได้บ้าง 6) การผสมสีเทาอย่างระมัดระวังแสดงให้เห็นถึงทักษะมากกว่าสีสว่าง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yapmalıyım? 1) ÖNCE akran geri bildirimini bitirin! 2) Renk şemanıza sadık kalın. 3) Üst üste boyanmış birçok açık katmanla koyuluğu artırın. 4) Arkadan başlayın ve öne doğru ilerleyin. 5) Her katmanda, nerede daha koyu, daha belirgin bir renk ve daha ayrıntılı hale getirebileceğinizi kendinize sorun. 6) Dikkatlice karıştırılmış griler, parlak renklerden daha fazla beceri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мені робити сьогодні? 1) СПОЧАТКУ завершіть зворотний зв'язок від колег! 2) Дотримуйтесь своєї колірної гами. 3) Зробіть темний колір за допомогою багатьох світлих шарів, намальованих один на одному. 4) Почніть з заднього плану та рухайтеся до переднього. 5) З кожним шаром запитуйте себе, де ви можете зробити його темнішим, більш конкретним та детальнішим. 6) Ретельно змішані сірі кольори демонструють більше майстерності, ніж яскраві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مجھے کیا کرنا چاہیے؟ 1) سب سے پہلے ہم مرتبہ کی رائے کو ختم کریں! 2) اپنی رنگ سکیم پر قائم رہیں۔ 3) ایک دوسرے کے اوپر پینٹ کی گئی بہت سی روشنی کی تہوں کے ساتھ اندھیرے کو بنائیں۔ 4) پیچھے سے شروع کریں، اور سامنے سے کام کریں۔ 5) ہر پرت کے ساتھ، اپنے آپ سے پوچھیں کہ آپ اسے کہاں گہرا، زیادہ مخصوص رنگ، اور مزید تفصیل سے بنا سکتے ہیں۔ 6) احتیاط سے ملا ہوا گرے روشن رنگوں سے زیادہ مہارت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tôi nên làm gì? 1) Hoàn thành phần phản hồi của bạn bè TRƯỚC TIÊN! 2) Bám sát bảng màu của bạn. 3) Tạo độ tối bằng cách sơn nhiều lớp màu sáng chồng lên nhau. 4) Bắt đầu từ phía sau và tiến dần ra phía trước. 5) Với mỗi lớp, hãy tự hỏi mình nên làm tối hơn, cụ thể hơn và chi tiết hơn ở đâu. 6) Pha trộn màu xám cẩn thận thể hiện sự khéo léo hơn so với các màu sáng.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a44240e8b3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a44240e8b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a44240e8b3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a44240e8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a44240e8b3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a44240e8b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a8453667e3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a8453667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cf9b5892a4_0_3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cf9b5892a4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3c4b1d6fd7_0_11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3c4b1d6fd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40393da6c5_0_2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40393da6c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04966ee4da_0_6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04966ee4da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3c5b938972_0_1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3c5b93897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1a34517693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1a345176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3c500eba20_0_1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3c500eba20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9/27/2025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Work in progress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Puna në vazhdim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በሂደት ላይ ያለ ስራ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العمل قيد التقدم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Աշխատանքն ընթացքի մեջ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Treball en curs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正在进行的工作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Werk in uitvoering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در حال انجام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Travaux en cours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 Arbeit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કામ ચાલુ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कार्य प्रगति पर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Lavori in corso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進行中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작업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 berdewam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Kerja sedang berjalan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പണി പുരോഗമിക്കുന്നു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काम भइरहेको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روان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Trabalho em andamento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ਕੰਮ ਚੱਲ ਰਿਹਾ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Работа в процессе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Радови у току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Shaqada ayaa socota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Trabajo en progreso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Gawé dina kamajuan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Kazi inaendelea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Arbete pågår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Kasalukuyang ginagawa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வேலை நடந்து கொண்டிருக்கிறது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งานที่กำลังดำเนินการอยู่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devam ediyor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Робота в процесі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کام جاری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Công việc đang tiến hành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a84b3856f0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a84b3856f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00">
                <a:latin typeface="Open Sans"/>
                <a:ea typeface="Open Sans"/>
                <a:cs typeface="Open Sans"/>
                <a:sym typeface="Open Sans"/>
              </a:rPr>
              <a:t>Current Art 10 languages next to English, Summer 2025 generated on 11/22/2025</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How can they grow?</a:t>
            </a:r>
            <a:endParaRPr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Si mund të rriten ato?</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እንዴት ሊያድጉ ይችላሉ?</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كيف يمكنهم النمو؟</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Ինչպե՞ս կարող են նրանք աճել։</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Com poden créixer?</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它们如何生长？</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Hoe kunnen ze groeien?</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چگونه می‌توانند رشد کنند؟</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Comment peuvent-ils grandir ?</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Wie können sie wachsen?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તેઓ કેવી રીતે વિકાસ કરી શકે?</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वे कैसे बढ़ सकते हैं?</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Come possono crescere?</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どうすれば成長できるのでしょうか?</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어떻게 성장할 수 있나요?</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Ew çawa dikarin mezin bibin?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Bagaimana mereka boleh berkembang?</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അവ എങ്ങനെ വളരും?</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तिनीहरू कसरी बढ्न सक्छन्?</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دوی څنګه وده کولی شي؟</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Como eles podem crescer?</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ਉਹ ਕਿਵੇਂ ਵਧ ਸਕਦੇ ਹਨ?</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Как они могут расти?</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Како могу да расту?</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Sidee u koraan?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¿Cómo pueden crecer?</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Kumaha aranjeunna tiasa tumuwuh?</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Wanawezaje kukua?</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Hur kan de växa?</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Paano sila lalago?</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அவர்கள் எப்படி வளர முடியும்?</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พวกเขาจะเติบโตได้อย่างไร?</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Nasıl büyüyebilirler?</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Як вони можуть рости?</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وہ کیسے بڑھ سکتے ہیں؟</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Chúng có thể phát triển như thế nào?</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a84b3856f0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a84b3856f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a84b3856f0_0_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a84b3856f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a84b3856f0_0_1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a84b3856f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554ff55521_0_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554ff5552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554ff55521_0_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554ff5552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554ff55521_0_2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554ff5552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a9d85023e6_0_1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a9d85023e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a9d85023e6_0_5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a9d85023e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a9d85023e6_0_23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a9d85023e6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a9d85023e6_0_29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a9d85023e6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a9d85023e6_0_33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a9d85023e6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a9d85023e6_0_42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a9d85023e6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a9d85023e6_0_43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a9d85023e6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aa1300f254_0_6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aa1300f254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9f9fb1e1fc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9f9fb1e1f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Every work-in-progress photo counts towards your goal-setting mark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Çdo foto në proces pune llogaritet drejt vendosjes së qëllimit tuaj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እያንዳንዱ በሂደት ላይ ያለ ፎቶ ወደ ግብ ማቀናበሪያ ምልክትዎ ይቆጠራል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 صورة قيد التنفيذ تُحتسب ضمن هدفك المحدد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Յուրաքանչյուր ընթացիկ լուսանկար կարևոր է ձեր նպատակին հասնելու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 treball en curs compta per a la teva marca d'objectius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每张正在制作的照片都计入你的目标设定分数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Elke foto die nog in ontwikkeling is, telt mee voor het behalen van je doelstelling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عکس در حال انجام، در راستای هدف تعیین‌شده‌ی شما محسوب می‌شود.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Chaque photo en cours de réalisation compte pour votre objectif de définition d'objectifs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Jedes Work-in-Progress-Foto zählt zu Ihrer Zielsetzungsnote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દરેક ચાલુ કાર્યનો ફોટો તમારા ધ્યેય-નિર્માણમાં ગણાય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कार्य-प्रगति फ़ोटो आपके लक्ष्य-निर्धारण चिह्न में गिनी जाती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Ogni foto in lavorazione conta per il raggiungimento del tuo obiettivo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作業中の写真はすべて目標達成にカウントされます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모든 사진은 목표 설정에 반영됩니다.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 wêneyek di xebata berdewam de ji bo destnîşankirina armanca we tê hesibandin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Setiap foto yang sedang dalam proses dikira dalam tanda penetapan matlamat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 പുരോഗമിക്കുന്ന ഓരോ ഫോട്ടോയും നിങ്ങളുടെ ലക്ഷ്യ നിർണ്ണയ മാർക്കിലേക്ക് കണക്കാക്കും.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प्रगतिमा रहेको तस्बिरले तपाईंको लक्ष्य निर्धारणमा योगदान पुर्‍याउँछ।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کار روان عکس ستاسو د هدف ټاکلو لپاره حساب کیږي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do trabalho em andamento conta para sua meta de definição de metas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ਹਰੇਕ ਕੰਮ-ਅਧੀਨ ਫੋਟੋ ਤੁਹਾਡੇ ਟੀਚੇ ਨੂੰ ਪੂਰਾ ਕਰਨ ਲਈ ਗਿਣੀ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Каждая фотография в процессе работы учитывается при постановке цели.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Свака фотографија у току рада доприноси вашем циљу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Sawir kasta oo shaqada ku jira wuxuu ku xisaabtamayaa calaamadda yool-dejinta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del trabajo en progreso cuenta para alcanzar tu objetivo.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Saban poto anu nuju lumangsung diitung kana tanda netepkeun tujuan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Kila picha inayoendelea inahesabiwa katika alama yako ya kuweka lengo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Varje foto av pågående arbete räknas mot ditt målsättningsbetyg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bawat work-in-progress na larawan ay binibilang sa iyong marka sa pagtatakda ng layunin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ஒவ்வொரு செயல்பாட்டில் உள்ள புகைப்படமும் உங்கள் இலக்கை நிர்ணயிக்கும் குறியை நோக்கி கணக்கிடப்படும்.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รูปถ่ายทุกรูปที่ยังอยู่ระหว่างดำเนินการจะนับรวมในการตั้งเป้าหมายของคุณ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aşamasındaki her fotoğraf, hedef belirleme hedefinize ulaşmanıza katkıda bulunur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Кожне фото в процесі роботи зараховується для досягнення вашої мети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ہر کام جاری تصویر کا شمار آپ کے ہدف کے تعین کے نشان میں ہوتا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Mỗi bức ảnh đang trong quá trình thực hiện đều được tính vào mục tiêu bạn đặt 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9f9fb1e1fc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9f9fb1e1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9d4295ec8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9d4295ec8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9d4295ec83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9d4295ec8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Painting timeline: Skill building, idea development, drawing, first layer, additional layers, adjustement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技能培养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스킬 빌딩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Формування навичок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Ndërtimi i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Հմտությունների ձևավորում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Vaardigheid opbouwen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Développement de compétences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Kompetenzaufbau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مهارت سازی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કૌશલ્ય નિર્માણ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Sviluppo di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スキルの構築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Avakirina jêhatîbûnê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सीप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ਹੁਨਰ ਨਿਰਮਾਣ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Развитие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Dhisidda xirfadda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திறன் வளர்ப்பு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การสร้างทักษะ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Beceri geliştirme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ہنر کی عمارت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Xây dựng kỹ năng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Skill building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Idea development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Line drawing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First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Second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Adjustment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فكرة تطوير الفكرة</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الرسم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الطبقة الأولى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طبقه ثانيه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تعديل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Maendeleo ya wazo.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Mchoro wa Line.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kwanza.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pili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Marekebisho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-Dombo / -a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技能建设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理念发展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线绘图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第一层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调整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Gusali ng kasanayan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Pag-unlad ng ideya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Pagguhit ng linya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Ikalawang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Pagsasaayos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Construção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ideia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Desenho de linha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Primeira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भवन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रेखाचित्र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समन्वय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Avahiya behreyê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Pêşveçûna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Xeta xêzkirinê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yekem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Duyemîn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Lêanî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ideas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Dibujo lineal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Primera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Ajustamiento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기술 빌딩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아이디어 개발</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라인 드로잉</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첫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두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Dhismaha xirfad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Safka safka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koowaad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labaad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Isku hagaajinta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Fertigkeitsgebäude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Ideenentwicklung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Strichzeichnung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Erste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Zweite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Einstellung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スキルビルディング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アイデア開発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線画</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第1層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調整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Kĩ năng xây dựng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Phát triển ý tưởng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Vẽ đường thẳng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đầu tiên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thứ hai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Điều chỉnh.</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อาคารทักษะ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การพัฒนาความคิด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การวาดเส้น</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ชั้นแรก</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ชั้นที่สอง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การปรับ</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ساخت مهارت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توسعه ایده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نقاشی</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اول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دوم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تعدیل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Будівництво майстерності</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Розвиток ідеї</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Лінійний малюнок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Перший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Другий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Коригування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ودانۍ</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نظر پرمختیا</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ليکې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لومړی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دوهم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سمون</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सतह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परत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समायोजन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1a8030fe76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1a8030fe76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cf9b5892a4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cf9b5892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1a8030fe76_0_101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21a8030fe76_0_1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December 2024 generated on 5/3/2025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Clay projects from former students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Projekte balte nga ish-nxënës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مشاريع الطين من الطلاب السابقين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Կավե նախագծեր նախկին ուսանողներից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以前学生的粘土项目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Kleiprojecten van oud-studenten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پروژه های خاک رس از دانش آموزان سابق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Projets d'argile d'anciens étudiants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Tonprojekte von ehemaligen Studenten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ભૂતપૂર્વ વિદ્યાર્થીઓ પાસેથી માટી પ્રોજેક્ટ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पूर्व छात्रों से मिट्टी की परियोजनाएँ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Progetti in argilla di ex studenti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元生徒たちの粘土プロジェクト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이전 학생들의 점토 프로젝트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Projeyên Clay ji xwendekarên berê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पूर्व विद्यार्थीहरूबाट माटो परियोजनाहरू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پخوانیو زده کونکو څخه د مټ پروژې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Projetos de argila de ex-alunos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ਸਾਬਕਾ ਵਿਦਿਆਰਥੀਆਂ ਤੋਂ ਮਿੱਟੀ ਦੇ ਪ੍ਰੋਜੈਕਟ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Глиняные поделки от бывших учеников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Глинени пројекти бивших ученика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Mashaariicda dhoobada ee ardaydii hore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Proyectos de arcilla de antiguos alumnos.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udongo kutoka kwa wanafunzi wa zamani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Lerprojekt från tidigare elever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proyektong luwad mula sa mga dating estudyante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முன்னாள் மாணவர்களிடமிருந்து களிமண்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ผลงานดินเหนียวจากศิษย์เก่า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Eski öğrencilerden kil projeleri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Проекти з глини від колишніх студентів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سابق طلباء سے مٹی کے منصوبے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Dự án đất sét của cựu sinh viên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dee0780051_0_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1dee078005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1dee0780051_0_1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1dee078005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dee0780051_0_1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dee078005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1dee0780051_0_2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1dee078005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1dee0780051_0_2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1dee078005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1dee0780051_0_3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1dee078005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1dee0780051_0_3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1dee078005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1dee0780051_0_4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1dee078005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101b5c1b133_0_35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101b5c1b133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dee0780051_0_10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1dee0780051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1dee0780051_0_11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1dee078005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1dee0780051_0_11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1dee078005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1dee0780051_0_12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1dee0780051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1dee0780051_0_12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1dee0780051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1dee0780051_0_13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1dee0780051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1dee0780051_0_13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1dee0780051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1dee0780051_0_14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1dee0780051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1dee0780051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1dee078005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123b97a2c28_0_38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123b97a2c28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Careers in the Visual Arts: Architecture &amp; Planning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Karriera në Artet Pamore: Arkitekturë dhe Planifikim</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وظائف في الفنون البصرية: الهندسة المعمارية والتخطيط</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Կարիերա վիզուալ արվեստում. ճարտարապետություն և պլանավորում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视觉艺术职业：建筑与规划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Carrières in de beeldende kunst: architectuur en planning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مشاغل در هنرهای تجسمی: ​​معماری و برنامه ریزی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Carrières dans les arts visuels : architecture et planification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Karrieren in der bildenden Kunst: Architektur und Planung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વિઝ્યુઅલ આર્ટ્સમાં કારકિર્દી: આર્કિટેક્ચર અને પ્લાનિંગ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दृश्य कला में करियर: वास्तुकला और योजना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Carriere nelle arti visive: architettura e pianificazione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ビジュアルアートのキャリア: 建築とプランニング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시각 예술 분야의 직업: 건축 및 계획</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Kariyerên di Hunerên Dîtbarî de: Mîmarî &amp; Plansazkirin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भिजुअल आर्ट्समा क्यारियरहरू: वास्तुकला र योजना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په بصری هنرونو کې کیریر: معمارۍ او پلان جوړونه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Carreiras nas Artes Visuais: Arquitetura e Planejamento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ਵਿਜ਼ੂਅਲ ਆਰਟਸ ਵਿੱਚ ਕਰੀਅਰ: ਆਰਕੀਟੈਕਚਰ ਅਤੇ ਯੋਜਨਾਬੰਦੀ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Карьера в сфере изобразительного искусства: архитектура и планирование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Каријере у визуелним уметностима: архитектура и планирање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Xirfadaha Farshaxanka Muuqaalka: Dhismaha &amp; Qorshaynta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Carreras en artes visuales: arquitectura y planificación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Ajira katika Sanaa Zinazoonekana: Usanifu na Mipango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Karriärer inom bildkonsten: arkitektur och planering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Karera sa Sining Biswal: Arkitektura at Pagpaplano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விஷுவல் ஆர்ட்ஸ் தொழில்: கட்டிடக்கலை &amp; திட்டமிடல்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อาชีพในทัศนศิลป์: สถาปัตยกรรมและการวางแผน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Görsel Sanatlarda Kariyer: Mimarlık ve Planlama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Кар'єра в образотворчому мистецтві: архітектура та планування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بصری فنون میں کیریئر: فن تعمیر اور منصوبہ بندی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Nghề nghiệp trong nghệ thuật thị giác: Kiến trúc &amp; Quy hoạch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cf9b5892a4_0_22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cf9b5892a4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Architecture -- Which school is for you? Dalhousie University’s Faculty of Architecture and Planning has two separate schools related to architecture: the School of Architecture, and the School of Planning.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University has two separate schools related to architecture: the School of Architecture, and the School of Planning.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Arkitektura -- Cila shkollë është për ju? Fakulteti i Arkitekturës dhe Planifikimit i Universitetit Dalhousie ka dy shkolla të veçanta që lidhen me arkitekturën: Shkollën e Arkitekturës dhe Shkollën e Planifikimit.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الهندسة المعمارية - ما هي المدرسة المناسبة لك؟ تضم كلية الهندسة المعمارية والتخطيط بجامعة دالهوزي مدرستين منفصلتين تتعلقان بالهندسة المعمارية: كلية الهندسة المعمارية وكلية التخطيط.</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Ճարտարապետություն -- Ո՞ր դպրոցն է ձեզ համար: Դալհաուզիի համալսարանի Ճարտարապետության և պլանավորման ֆակուլտետն ունի ճարտարապետության հետ կապված երկու առանձին դպրոց՝ Ճարտարապետության դպրոց և Պլանավորման դպրոց: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建筑学——哪所学校适合你？达尔豪斯大学建筑与规划学院有两个与建筑相关的独立学院：建筑学院和规划学院。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Architectuur - Welke school is voor jou? De Faculteit Architectuur en Planning van Dalhousie University heeft twee afzonderlijke scholen die verband houden met architectuur: de School of Architecture en de School of Planning.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معماری -- کدام مدرسه برای شما مناسب است؟ دانشکده معماری و برنامه ریزی دانشگاه دالاهو دارای دو دانشکده مجزا در زمینه معماری است: دانشکده معماری و دانشکده برنامه ریزی.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Architecture -- Quelle école est faite pour vous ? La Faculté d’architecture et d’urbanisme de l’Université Dalhousie compte deux écoles distinctes liées à l’architecture : l’École d’architecture et l’École d’urbanisme.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Architektur – Welche Schule passt zu Ihnen? Die Fakultät für Architektur und Planung der Dalhousie University verfügt über zwei separate Fakultäten mit Bezug zur Architektur: die School of Architecture und die School of Planning.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આર્કિટેક્ચર - તમારા માટે કઈ શાળા છે? ડેલહાઉસી યુનિવર્સિટીની આર્કિટેક્ચર અને પ્લાનિંગ ફેકલ્ટીમાં આર્કિટેક્ચરને લગતી બે અલગ-અલગ સ્કૂલ છે: સ્કૂલ ઑફ આર્કિટેક્ચર અને સ્કૂલ ઑફ પ્લાનિંગ.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वास्तुकला - आपके लिए कौन सा स्कूल है? डलहौजी विश्वविद्यालय के वास्तुकला और योजना संकाय में वास्तुकला से संबंधित दो अलग-अलग स्कूल हैं: स्कूल ऑफ आर्किटेक्चर, और स्कूल ऑफ प्लानिंग।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Architettura: quale scuola fa per te? La Facoltà di Architettura e Pianificazione dell'Università di Dalhousie ha due scuole separate legate all'architettura: la Scuola di Architettura e la Scuola di Pianificazione.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建築 -- あなたに合った学校はどれですか?ダルハウジー大学の建築・計画学部には、建築に関連する 2 つの独立した学校、建築学部と計画学部があります。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건축 -- 당신에게 맞는 학교는 어디인가요? Dalhousie University의 건축 및 계획 학부에는 건축과 관련된 두 개의 별도 학교, 즉 건축 학교와 계획 학교가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Mîmarî -- Kîjan dibistan ji bo te ye? Fakulteya Mîmarî û Plansaziyê ya Zanîngeha Dalhousie du dibistanên cihêreng ên girêdayî mîmariyê hene: Dibistana Mîmariyê, û Dibistana Plansaziyê.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वास्तुकला - तपाईको लागि कुन विद्यालय हो? डलहौजी विश्वविद्यालयको वास्तुकला र योजना संकायमा वास्तुकलासँग सम्बन्धित दुईवटा छुट्टै विद्यालयहरू छन्: स्कूल अफ आर्किटेक्चर, र स्कूल अफ प्लानिङ।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معمارۍ -- ستاسو لپاره کوم ښوونځی دی؟ د Dalhousie پوهنتون د معمارۍ او پلان جوړونې پوهنځی د معمارۍ اړوند دوه جلا ښوونځي لري: د معمارۍ ښوونځی، او د پلان کولو ښوونځی.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Arquitetura – Qual escola é para você? A Faculdade de Arquitetura e Planejamento da Universidade de Dalhousie tem duas escolas distintas relacionadas à arquitetura: a Escola de Arquitetura e a Escola de Planejamento.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ਆਰਕੀਟੈਕਚਰ - ਤੁਹਾਡੇ ਲਈ ਕਿਹੜਾ ਸਕੂਲ ਹੈ? ਡਲਹੌਜ਼ੀ ਯੂਨੀਵਰਸਿਟੀ ਦੀ ਆਰਕੀਟੈਕਚਰ ਅਤੇ ਯੋਜਨਾਬੰਦੀ ਦੇ ਫੈਕਲਟੀ ਵਿੱਚ ਆਰਕੀਟੈਕਚਰ ਨਾਲ ਸਬੰਧਤ ਦੋ ਵੱਖਰੇ ਸਕੂਲ ਹਨ: ਸਕੂਲ ਆਫ਼ ਆਰਕੀਟੈਕਚਰ, ਅਤੇ ਸਕੂਲ ਆਫ਼ ਪਲੈਨਿੰਗ।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Архитектура. Какая школа вам подойдет? На факультете архитектуры и планирования Университета Далхаузи есть две отдельные школы, связанные с архитектурой: Школа архитектуры и Школа планирования.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Архитектура - Која је школа за вас? Факултет за архитектуру и планирање Универзитета Далхоусие има две одвојене школе које се односе на архитектуру: Школу за архитектуру и Школу за планирање.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Dhismaha -- Dugsigee ayaa adiga loogu talagalay? Kulliyadda Dhismaha iyo Qorshaynta ee Jaamacadda Dalhousie waxay leedahay laba dugsi oo kala duwan oo la xidhiidha dhismaha: Dugsiga Dhismaha, iyo Dugsiga Qorshaynta.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Arquitectura: ¿Qué escuela es para ti? La Facultad de Arquitectura y Planificación de la Universidad de Dalhousie tiene dos escuelas independientes relacionadas con la arquitectura: la Escuela de Arquitectura y la Escuela de Planificación.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Usanifu -- Shule gani ni kwa ajili yako? Kitivo cha Usanifu na Mipango cha Chuo Kikuu cha Dalhousie kina shule mbili tofauti zinazohusiana na usanifu: Shule ya Usanifu, na Shule ya Mipango.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Arkitektur -- Vilken skola är för dig? Dalhousie Universitys fakultet för arkitektur och planering har två separata skolor relaterade till arkitektur: Arkitektskolan och Planeringsskolan.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Architecture -- Aling paaralan ang para sa iyo? Ang Faculty of Architecture and Planning ng Dalhousie University ay may dalawang magkahiwalay na paaralan na nauugnay sa arkitektura: ang School of Architecture, at ang School of Planning.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கட்டிடக்கலை -- உங்களுக்கான பள்ளி எது? டல்ஹவுசி பல்கலைக்கழகத்தின் கட்டிடக்கலை மற்றும் திட்டமிடல் பீடத்தில் கட்டிடக்கலை தொடர்பான இரண்டு தனித்தனி பள்ளிகள் உள்ளன: கட்டிடக்கலை பள்ளி மற்றும் திட்டமிடல் பள்ளி.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สถาปัตยกรรม -- โรงเรียนไหนที่เหมาะกับคุณ? คณะสถาปัตยกรรมศาสตร์และการวางแผนของมหาวิทยาลัย Dalhousie มีโรงเรียนสองแห่งที่เกี่ยวข้องกับสถาปัตยกรรมแยกจากกัน: คณะสถาปัตยกรรมศาสตร์และคณะการวางแผน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Mimarlık -- Hangi okul sana göre? Dalhousie Üniversitesi Mimarlık ve Planlama Fakültesi'nin mimarlıkla ilgili iki ayrı okulu vardır: Mimarlık Okulu ve Planlama Okulu.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Архітектура -- Яка школа для вас? Факультет архітектури та планування Університету Далхаузі має дві окремі школи, пов’язані з архітектурою: Школу архітектури та Школу планування.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فن تعمیر -- آپ کے لیے کون سا اسکول ہے؟ ڈلہوزی یونیورسٹی کی فیکلٹی آف آرکیٹیکچر اینڈ پلاننگ میں فن تعمیر سے متعلق دو الگ الگ اسکول ہیں: اسکول آف آرکیٹیکچر، اور اسکول آف پلاننگ۔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Kiến trúc -- Trường nào dành cho bạn? Khoa Kiến trúc và Quy hoạch của Đại học Dalhousie có hai trường riêng biệt liên quan đến kiến ​​trúc: Trường Kiến trúc và Trường Quy hoạch.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cf9b5892a4_0_23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cf9b5892a4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Architecture is a challenging, well-rounded discipline. By studying architecture, students develop their artistic skill, knowledge of history and technology, social and cultural awareness, and critical imagination.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Architecture is a challenging, well-rounded discipline.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Shkolla e Arkitekturës Dalhousie: Arkitektura është një disiplinë sfiduese dhe e gjithanshme. Duke studiuar arkitekturën, studentët zhvillojnë aftësitë e tyre artistike, njohuritë e historisë dhe teknologjisë, ndërgjegjësimin social dhe kulturor dhe imagjinatën kritike.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مدرسة دالهوزي للهندسة المعمارية: الهندسة المعمارية هي مجال مليء بالتحديات ومتكامل. من خلال دراسة الهندسة المعمارية، يقوم الطلاب بتطوير مهاراتهم الفنية ومعرفتهم بالتاريخ والتكنولوجيا والوعي الاجتماعي والثقافي والخيال النقدي.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Դալհաուզիի ճարտարապետության դպրոց. Ճարտարապետությունը դժվարին, լավ կլորացված կարգապահություն է: Ճարտարապետություն ուսումնասիրելով՝ ուսանողները զարգացնում են իրենց գեղարվեստական ​​հմտությունը, պատմության և տեխնիկայի գիտելիքները, սոցիալական և մշակութային իրազեկությունը և քննադատական ​​երևակայությունը: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达尔豪斯建筑学院：建筑学是一门具有挑战性、全面发展的学科。通过学习建筑，学生可以培养他们的艺术技能、历史和技术知识、社会和文化意识以及批判性想象力。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Architectuur is een uitdagende, goed afgeronde discipline. Door architectuur te studeren ontwikkelen studenten hun artistieke vaardigheden, kennis van geschiedenis en technologie, sociaal en cultureel bewustzijn en kritische verbeeldingskracht.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دانشکده معماری دالاهو: معماری یک رشته چالش برانگیز و جامع است. دانش آموزان با مطالعه معماری، مهارت هنری، دانش تاریخ و فناوری، آگاهی اجتماعی و فرهنگی و تخیل انتقادی خود را توسعه می 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École d'architecture de Dalhousie : L'architecture est une discipline stimulante et complète. En étudiant l'architecture, les étudiants développent leurs compétences artistiques, leurs connaissances de l'histoire et de la technologie, leur conscience sociale et culturelle et leur imagination critique.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Architektur ist eine anspruchsvolle, vielseitige Disziplin. Durch das Studium der Architektur entwickeln die Studierenden ihre künstlerischen Fähigkeiten, ihr Wissen über Geschichte und Technologie, ihr soziales und kulturelles Bewusstsein sowie ihre kritische Vorstellungskraft.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ડેલહાઉસી સ્કૂલ ઓફ આર્કિટેક્ચર: આર્કિટેક્ચર એ એક પડકારજનક, સારી રીતે ગોળાકાર શિસ્ત છે. આર્કિટેક્ચરનો અભ્યાસ કરીને, વિદ્યાર્થીઓ તેમની કલાત્મક કુશળતા, ઇતિહાસ અને તકનીકીનું જ્ઞાન, સામાજિક અને સાંસ્કૃતિક જાગૃતિ અને વિવેચનાત્મક કલ્પના વિકસાવે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ऑफ आर्किटेक्चर: आर्किटेक्चर एक चुनौतीपूर्ण, सर्वांगीण अनुशासन है। वास्तुकला का अध्ययन करके, छात्र अपने कलात्मक कौशल, इतिहास और प्रौद्योगिकी का ज्ञान, सामाजिक और सांस्कृतिक जागरूकता और आलोचनात्मक कल्पना विकसित करते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L'architettura è una disciplina stimolante e a tutto tondo. Studiando architettura, gli studenti sviluppano le loro capacità artistiche, la conoscenza della storia e della tecnologia, la consapevolezza sociale e culturale e l'immaginazione critica.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ダルハウジー建築学校: 建築は、挑戦的でバランスのとれた学問です。建築を学ぶことで、学生は芸術的スキル、歴史と技術の知識、社会的および文化的認識、批判的想像力を養います。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건축은 도전적이고 다재다능한 학문입니다. 건축을 공부함으로써 학생들은 예술적 능력, 역사와 기술에 대한 지식, 사회 문화적 인식, 비판적 상상력을 키울 수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Dibistana Mîmarî ya Dalhousie: Mîmarî dîsîplînek dijwar, baş-dorpêkirî ye. Bi xwendina mîmariyê, xwendekar jêhatiya xwe ya hunerî, zanîna dîrok û teknolojiyê, hişmendiya civakî û çandî, û xeyala rexnegir pêşdixin.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अफ आर्किटेक्चर: वास्तुकला एक चुनौतीपूर्ण, राम्रो-गोल अनुशासन हो। वास्तुकलाको अध्ययन गरेर, विद्यार्थीहरूले आफ्नो कलात्मक सीप, इतिहास र प्रविधिको ज्ञान, सामाजिक र सांस्कृतिक जागरूकता, र आलोचनात्मक कल्पना विकास गर्छन्।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دالهوسي د معمارۍ ښوونځی: معمارۍ یو ننګونکی، ښه ګردي ډسپلین دی. د معمارۍ په مطالعه کولو سره، زده کونکي خپل هنري مهارت، د تاریخ او ټیکنالوژۍ پوهه، ټولنیز او کلتوري پوهاوی، او انتقادي تخیل ته وده ورکوي.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Escola de Arquitetura Dalhousie: Arquitetura é uma disciplina desafiadora e completa. Ao estudar arquitetura, os alunos desenvolvem habilidades artísticas, conhecimento de história e tecnologia, consciência social e cultural e imaginação crítica.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ਡਲਹੌਜ਼ੀ ਸਕੂਲ ਆਫ਼ ਆਰਕੀਟੈਕਚਰ: ਆਰਕੀਟੈਕਚਰ ਇੱਕ ਚੁਣੌਤੀਪੂਰਨ, ਵਧੀਆ ਅਨੁਸ਼ਾਸਨ ਹੈ। ਆਰਕੀਟੈਕਚਰ ਦਾ ਅਧਿਐਨ ਕਰਕੇ, ਵਿਦਿਆਰਥੀ ਆਪਣੇ ਕਲਾਤਮਕ ਹੁਨਰ, ਇਤਿਹਾਸ ਅਤੇ ਤਕਨਾਲੋਜੀ ਦਾ ਗਿਆਨ, ਸਮਾਜਿਕ ਅਤੇ ਸੱਭਿਆਚਾਰਕ ਜਾਗਰੂਕਤਾ, ਅਤੇ ਆਲੋਚਨਾਤਮਕ ਕਲਪਨਾ ਦਾ ਵਿਕਾਸ ਕਰਦੇ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архитектуры Далхаузи: Архитектура — сложная, всесторонняя дисциплина. Изучая архитектуру, студенты развивают свои художественные навыки, знания истории и технологий, социальную и культурную осведомленность и критическое воображение.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архитектуре Далхоусие: Архитектура је изазовна, добро заокружена дисциплина. Изучавајући архитектуру, студенти развијају своју уметничку вештину, познавање историје и технологије, друштвену и културну свест и критичку машту.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Dugsiga Dalhousie ee Dhismaha: Dhismuhu waa mid adag, anshax si fiican loo soo koobay. Marka ay baranayaan qaab-dhismeedka, ardaydu waxay kobciyaan xirfaddooda faneed, aqoonta taariikhda iyo farsamada, wacyiga bulshada iyo dhaqanka, iyo male-awaalka muhiimka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Escuela de Arquitectura de Dalhousie: La arquitectura es una disciplina desafiante y completa. Al estudiar arquitectura, los estudiantes desarrollan sus habilidades artísticas, conocimientos de historia y tecnología, conciencia social y cultural e imaginación crítica.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Shule ya Usanifu ya Dalhousie: Usanifu ni taaluma yenye changamoto, iliyo na pande zote. Kwa kusoma usanifu, wanafunzi huendeleza ujuzi wao wa kisanii, ujuzi wa historia na teknolojia, ufahamu wa kijamii na kitamaduni, na mawazo muhimu.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Arkitektur är en utmanande, väl avrundad disciplin. Genom att studera arkitektur utvecklar eleverna sin konstnärliga skicklighet, kunskap om historia och teknik, social och kulturell medvetenhet och kritisk fantasi.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Ang Arkitektura ay isang mapaghamong, well-rounded na disiplina. Sa pamamagitan ng pag-aaral ng arkitektura, nabubuo ng mga mag-aaral ang kanilang kasanayan sa sining, kaalaman sa kasaysayan at teknolohiya, kamalayan sa lipunan at kultura, at kritikal na imahinasyon.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டல்ஹவுசி கட்டிடக்கலை பள்ளி: கட்டிடக்கலை ஒரு சவாலான, நன்கு வட்டமான ஒழுக்கம். கட்டிடக்கலை படிப்பதன் மூலம், மாணவர்கள் தங்கள் கலை திறன், வரலாறு மற்றும் தொழில்நுட்ப அறிவு, சமூக மற்றும் கலாச்சார விழிப்புணர்வு மற்றும் விமர்சன கற்பனை ஆகியவற்றை வளர்த்துக் கொள்கிறார்கள்.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สถาปัตยกรรมเป็นสาขาวิชาที่ท้าทายและรอบรู้ โดยการศึกษาสถาปัตยกรรม นักเรียนจะพัฒนาทักษะทางศิลปะ ความรู้เกี่ยวกับประวัติศาสตร์และเทคโนโลยี ความตระหนักรู้ทางสังคมและวัฒนธรรม และจินตนาการเชิงวิพากษ์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Mimarlık Okulu: Mimarlık zorlu ve çok yönlü bir disiplindir. Öğrenciler mimarlık eğitimi alarak sanatsal becerilerini, tarih ve teknoloji bilgilerini, sosyal ve kültürel farkındalıklarını ve eleştirel hayal güçlerini geliştirirler.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архітектури Далхаузі: Архітектура є складною, всебічною дисципліною. Вивчаючи архітектуру, студенти розвивають свої художні навички, знання історії та технологій, соціальну та культурну обізнаність та критичну уяву.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ڈلہوزی اسکول آف آرکیٹیکچر: آرکیٹیکچر ایک چیلنجنگ، اچھی طرح سے مکمل نظم و ضبط ہے۔ فن تعمیر کا مطالعہ کرکے، طلباء اپنی فنکارانہ مہارت، تاریخ اور ٹیکنالوجی کا علم، سماجی اور ثقافتی بیداری، اور تنقیدی تخیل کو فروغ دیتے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Trường Kiến trúc Dalhousie: Kiến trúc là một ngành học đầy thách thức và toàn diện. Bằng cách nghiên cứu kiến ​​trúc, học sinh phát triển kỹ năng nghệ thuật, kiến ​​thức về lịch sử và công nghệ, nhận thức về văn hóa và xã hội cũng như trí tưởng tượng quan trọng.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cf9b5892a4_0_24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cf9b5892a4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Architecture is both an ancient discipline and an innovative activity. It draws one's attention to how humans have been dwelling in the world for thousands of years, as demonstrated in their buildings and cities. It also participates at the forefronts of contemporary life, alongside current developments in culture, technology, and the environment.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Architecture is both an ancient discipline and an innovative activity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Shkolla e Arkitekturës Dalhousie: Arkitektura është një disiplinë e lashtë dhe një aktivitet inovativ. Ajo tërheq vëmendjen e dikujt se si njerëzit kanë jetuar në botë për mijëra vjet, siç tregohet në ndërtesat dhe qytetet e tyre. Ai gjithashtu merr pjesë në ballë të jetës bashkëkohore, krahas zhvillimeve aktuale në kulturë, teknologji dhe mjedis.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مدرسة دالهوزي للهندسة المعمارية: الهندسة المعمارية هي نظام قديم ونشاط مبتكر. إنه يلفت الانتباه إلى كيفية سكن البشر في العالم منذ آلاف السنين، كما يظهر في مبانيهم ومدنهم. كما أنها تشارك في طليعة الحياة المعاصرة، إلى جانب التطورات الحالية في الثقافة والتكنولوجيا والبيئة.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Դալհաուզիի ճարտարապետական ​​դպրոց. Ճարտարապետությունը և՛ հնագույն գիտություն է, և՛ նորարարական գործունեություն: Այն ուշադրություն է հրավիրում այն ​​բանի վրա, թե ինչպես են մարդիկ ապրել աշխարհում հազարամյակներ շարունակ, ինչպես ցույց է տրված նրանց շենքերում և քաղաքներում: Այն նաև մասնակցում է ժամանակակից կյանքի առաջնագծում, մշակույթի, տեխնոլոգիաների և շրջակա միջավայրի ընթացիկ զարգացումներին զուգահեռ: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达尔豪斯建筑学院：建筑既是一门古老的学科，也是一项创新活动。它引起人们对人类数千年来如何居住在世界上的关注，正如他们的建筑和城市所展示的那样。它还参与当代生活的前沿，关注当前文化、技术和环境的发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Architectuur is zowel een eeuwenoude discipline als een innovatieve activiteit. Het vestigt de aandacht op hoe mensen al duizenden jaren in de wereld wonen, zoals blijkt uit hun gebouwen en steden. Het neemt ook deel aan de voorhoede van het hedendaagse leven, naast de huidige ontwikkelingen op het gebied van cultuur, technologie en het milieu.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دانشکده معماری دالاهو: معماری هم یک رشته باستانی و هم یک فعالیت نوآورانه است. این توجه فرد را به چگونگی زندگی انسان ها در جهان برای هزاران سال جلب می کند، همانطور که در ساختمان ها و شهرهای آنها نشان داده شده است. همچنین در کنار تحولات جاری در فرهنگ، فناوری و محیط زیست در خط مقدم زندگی معاصر شرکت می کند.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École d'architecture de Dalhousie : L'architecture est à la fois une discipline ancienne et une activité innovante. Il attire l'attention sur la façon dont les humains habitent le monde depuis des milliers d'années, comme en témoignent leurs bâtiments et leurs villes. Elle participe également aux avant-postes de la vie contemporaine, aux côtés des évolutions actuelles de la culture, de la technologie et de l’environnement.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Architektur ist sowohl eine alte Disziplin als auch eine innovative Aktivität. Es lenkt die Aufmerksamkeit darauf, wie Menschen seit Tausenden von Jahren auf der Welt leben, was sich in ihren Gebäuden und Städten widerspiegelt. Neben aktuellen Entwicklungen in Kultur, Technologie und Umwelt beteiligt es sich auch an der Spitze des zeitgenössischen Lebens.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ડેલહાઉસી સ્કૂલ ઓફ આર્કિટેક્ચર: આર્કિટેક્ચર એ એક પ્રાચીન શિસ્ત અને નવીન પ્રવૃત્તિ બંને છે. તે વ્યક્તિનું ધ્યાન દોરે છે કે કેવી રીતે માનવીઓ હજારો વર્ષોથી વિશ્વમાં રહે છે, જેમ કે તેમની ઇમારતો અને શહેરોમાં દર્શાવવામાં આવ્યું છે. તે સંસ્કૃતિ, ટેકનોલોજી અને પર્યાવરણમાં વર્તમાન વિકાસની સાથે સમકાલીન જીવનના મોખરે પણ ભાગ 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ऑफ आर्किटेक्चर: आर्किटेक्चर एक प्राचीन अनुशासन और एक अभिनव गतिविधि दोनों है। यह किसी का ध्यान इस ओर आकर्षित करता है कि मनुष्य हजारों वर्षों से दुनिया में कैसे निवास कर रहे हैं, जैसा कि उनकी इमारतों और शहरों में प्रदर्शित होता है। यह संस्कृति, प्रौद्योगिकी और पर्यावरण में वर्तमान विकास के साथ-साथ समकालीन जीवन में भी अग्रणी भूमिका निभाता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L'architettura è sia una disciplina antica che un'attività innovativa. Attira l'attenzione sul modo in cui gli esseri umani vivono nel mondo da migliaia di anni, come dimostrato nei loro edifici e nelle loro città. Partecipa inoltre in prima linea alla vita contemporanea, insieme agli attuali sviluppi nella cultura, nella tecnologia e nell'ambiente.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ダルハウジー建築学校: 建築は古代の学問であると同時に革新的な活動でもあります。それは、建物や都市に示されているように、人間が何千年もの間どのように世界に住んでいたかに注目を集めます。また、文化、テクノロジー、環境の現在の発展と並行して、現代生活の最前線にも参加してい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건축은 고대 학문이자 혁신적인 활동입니다. 건물과 도시에서 알 수 있듯이 인간이 수천 년 동안 이 세계에서 어떻게 거주해 왔는지에 대한 관심을 끕니다. 또한 문화, 기술 및 환경의 현재 발전과 함께 현대 생활의 최전선에 참여하고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Dibistana Mîmarî ya Dalhousie: Mîmarî hem dîsîplînek kevnar û hem jî çalakiyek nûjen e. Ew bala mirov dikşîne ser wê yekê ku mirov bi hezaran sal in ku çawa li cîhanê dijîn, ku di avahî û bajarên xwe de jî diyar dibe. Ew di heman demê de li kêleka pêşkeftinên heyî yên di çand, teknolojî û jîngehê de, di eniyên pêş ên jiyana hevdem de beşdar dibe.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अफ आर्किटेक्चर: वास्तुकला एक प्राचीन अनुशासन र एक नवीन गतिविधि हो। यसले मानिसहरूलाई हजारौं वर्षदेखि संसारमा कसरी बसोबास गर्दै आएका छन् भन्ने कुरामा ध्यानाकर्षण गराउँछ, जसरी तिनीहरूको भवन र शहरहरूमा देखाइएको छ। यसले संस्कृति, प्रविधि, र वातावरणमा हालका विकासहरूसँगै समकालीन जीवनको अग्रभागमा पनि भाग लिन्छ।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دالهوسي د معمارۍ ښوونځی: معمارۍ دواړه یو پخوانی ډسپلین او نوښتګر فعالیت دی. دا د یو چا پام راګرځوي چې څنګه انسانان د زرګونو کلونو راهیسې په نړۍ کې اوسیږي، لکه څنګه چې د دوی په ودانیو او ښارونو کې ښودل شوي. دا په کلتور، ټیکنالوژۍ او چاپیریال کې د اوسني پرمختګونو ترڅنګ د معاصر ژوند په مخکښو کې هم برخه اخلي.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Escola de Arquitetura Dalhousie: A arquitetura é uma disciplina antiga e uma atividade inovadora. Chama a atenção para a forma como os humanos habitam o mundo há milhares de anos, como demonstrado nos seus edifícios e cidades. Também participa nas vanguardas da vida contemporânea, juntamente com os desenvolvimentos atuais na cultura, tecnologia e meio ambiente.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ਡਲਹੌਜ਼ੀ ਸਕੂਲ ਆਫ਼ ਆਰਕੀਟੈਕਚਰ: ਆਰਕੀਟੈਕਚਰ ਇੱਕ ਪ੍ਰਾਚੀਨ ਅਨੁਸ਼ਾਸਨ ਅਤੇ ਇੱਕ ਨਵੀਨਤਾਕਾਰੀ ਗਤੀਵਿਧੀ ਹੈ। ਇਹ ਇਸ ਵੱਲ ਧਿਆਨ ਖਿੱਚਦਾ ਹੈ ਕਿ ਕਿਵੇਂ ਮਨੁੱਖ ਹਜ਼ਾਰਾਂ ਸਾਲਾਂ ਤੋਂ ਸੰਸਾਰ ਵਿੱਚ ਰਹਿ ਰਹੇ ਹਨ, ਜਿਵੇਂ ਕਿ ਉਨ੍ਹਾਂ ਦੀਆਂ ਇਮਾਰਤਾਂ ਅਤੇ ਸ਼ਹਿਰਾਂ ਵਿੱਚ ਪ੍ਰਦਰਸ਼ਿਤ ਕੀਤਾ ਗਿਆ ਹੈ। ਇਹ ਸੱਭਿਆਚਾਰ, ਤਕਨਾਲੋਜੀ ਅਤੇ ਵਾਤਾਵਰਣ ਵਿੱਚ ਮੌਜੂਦਾ ਵਿਕਾਸ ਦੇ ਨਾਲ-ਨਾਲ ਸਮਕਾਲੀ ਜੀਵਨ ਦੇ ਮੋਹਰੀ ਸਥਾਨਾਂ 'ਤੇ ਵੀ ਹਿੱਸਾ ਲੈਂਦਾ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архитектуры Далхаузи: Архитектура – ​​это одновременно древняя дисциплина и инновационная деятельность. Он привлекает внимание к тому, как люди жили в мире на протяжении тысячелетий, о чем свидетельствуют их здания и города. Он также участвует в авангарде современной жизни, наряду с текущими событиями в области культуры, технологий и окружающей среды.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архитектуре Далхоусие: Архитектура је и древна дисциплина и иновативна активност. Скреће пажњу на то како људи живе у свету хиљадама година, што се види у њиховим зградама и градовима. Такође учествује у првим редовима савременог живота, заједно са актуелним развојем у култури, технологији и животној средини.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Dugsiga Dalhousie ee Dhismaha: Dhismuhu waa labadaba edbin qadiimi ah iyo waxqabad cusub. Waxay soo jeedinaysaa dareenka qofka sida ay dadku kumanaan sano ugu noolaayeen adduunka, sida ka muuqata dhismayaashooda iyo magaalooyinkooda. Waxa kale oo ay ka qaybqaadataa safka hore ee nolosha casriga ah, iyada oo ay barbar socoto horumarka hadda socda ee dhaqanka, tignoolajiyada, iyo deegaanka.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Escuela de Arquitectura de Dalhousie: La arquitectura es a la vez una disciplina antigua y una actividad innovadora. Llama la atención sobre cómo los seres humanos han estado habitando el mundo durante miles de años, como lo demuestran sus edificios y ciudades. También participa en las vanguardias de la vida contemporánea, junto con los desarrollos actuales en cultura, tecnología y medio ambiente.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Shule ya Usanifu ya Dalhousie: Usanifu ni taaluma ya zamani na shughuli ya ubunifu. Inavuta uangalifu wa mtu jinsi wanadamu wamekuwa wakiishi ulimwenguni kwa maelfu ya miaka, kama inavyoonyeshwa katika majengo na miji yao. Pia inashiriki katika mstari wa mbele wa maisha ya kisasa, pamoja na maendeleo ya sasa ya utamaduni, teknolojia, na mazingira.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Arkitektur är både en gammal disciplin och en innovativ verksamhet. Det drar ens uppmärksamhet till hur människor har levt i världen i tusentals år, vilket visas i deras byggnader och städer. Den deltar också i framkanten av det samtida livet, tillsammans med den aktuella utvecklingen inom kultur, teknik och miljö.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Ang arkitektura ay parehong sinaunang disiplina at isang makabagong aktibidad. Binibigyang pansin nito kung paano naninirahan ang mga tao sa mundo sa loob ng libu-libong taon, tulad ng ipinakita sa kanilang mga gusali at lungsod. Nakikilahok din ito sa mga nangunguna sa kontemporaryong buhay, kasabay ng mga kasalukuyang pag-unlad sa kultura, teknolohiya, at kapaligiran.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டல்ஹவுசி கட்டிடக்கலை பள்ளி: கட்டிடக்கலை ஒரு பழங்கால ஒழுக்கம் மற்றும் ஒரு புதுமையான செயல்பாடு. ஆயிரக்கணக்கான ஆண்டுகளாக உலகில் மனிதர்கள் எப்படி வாழ்கிறார்கள் என்பதை அவர்களின் கட்டிடங்கள் மற்றும் நகரங்களில் காட்டுவது ஒருவரின் கவனத்தை ஈர்க்கிறது. இது கலாச்சாரம், தொழில்நுட்பம் மற்றும் சுற்றுச்சூழலில் தற்போதைய வளர்ச்சிகளுடன் சமகால வாழ்க்கையின் முன்னணியில் பங்கேற்கிறது.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สถาปัตยกรรมเป็นทั้งสาขาวิชาโบราณและกิจกรรมเชิงนวัตกรรม โดยดึงความสนใจว่ามนุษย์อาศัยอยู่ในโลกมานับพันปีอย่างไร ดังที่แสดงไว้ในอาคารและเมืองต่างๆ นอกจากนี้ยังมีส่วนร่วมในแนวหน้าของชีวิตร่วมสมัย ควบคู่ไปกับการพัฒนาในปัจจุบันในด้านวัฒนธรรม เทคโนโลยี และสิ่งแวดล้อม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Mimarlık Okulu: Mimarlık hem eski bir disiplin hem de yenilikçi bir faaliyettir. İnsanların binlerce yıldır dünyada nasıl yaşadıklarına, binalarından ve şehirlerinden de anlaşılacağı gibi dikkat çekiyor. Aynı zamanda kültür, teknoloji ve çevredeki güncel gelişmelerin yanı sıra çağdaş yaşamın ön saflarında yer almaktadır.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архітектури Далхаузі: Архітектура є одночасно стародавньою дисципліною та інноваційною діяльністю. Він привертає увагу до того, як люди жили у світі протягом тисячоліть, як показано в їхніх будівлях і містах. Він також бере участь в авангарді сучасного життя, поряд з поточними розробками в культурі, технології та навколишньому середовищі.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ڈلہوزی سکول آف آرکیٹیکچر: فن تعمیر ایک قدیم نظم و ضبط اور اختراعی سرگرمی دونوں ہے۔ یہ کسی کی توجہ اس طرف مبذول کراتی ہے کہ کیسے انسان ہزاروں سالوں سے دنیا میں رہ رہے ہیں، جیسا کہ ان کی عمارتوں اور شہروں میں دکھایا گیا ہے۔ یہ ثقافت، ٹکنالوجی اور ماحولیات میں موجودہ ترقی کے ساتھ ساتھ عصری زندگی کے صف اول میں بھی حصہ لیتا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Trường Kiến trúc Dalhousie: Kiến trúc vừa là một môn học cổ xưa vừa là một hoạt động đổi mới. Nó thu hút sự chú ý của mọi người về cách con người đã tồn tại trên thế giới hàng nghìn năm, thể hiện qua các tòa nhà và thành phố của họ. Nó cũng tham gia đi đầu trong cuộc sống đương đại, bên cạnh những phát triển hiện nay về văn hóa, công nghệ và môi trường.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cf9b5892a4_0_24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cf9b5892a4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Designing is a major part of architecture that combines academic study and creative imagination. Architectural design typically involves drawing and model-making, by hand or with a computer. At times it may also involve on-site construction with full-scale materials.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Design is a major part of architecture that combines academic study and creative imagination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Shkolla e Arkitekturës Dalhousie: Dizajni është një pjesë kryesore e arkitekturës që kombinon studimin akademik dhe imagjinatën krijuese. Dizajni arkitektonik zakonisht përfshin vizatimin dhe bërjen e modeleve, me dorë ose me kompjuter. Ndonjëherë mund të përfshijë edhe ndërtim në vend me materiale të shkallës së plotë.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مدرسة دالهوزي للهندسة المعمارية: يعد التصميم جزءًا رئيسيًا من الهندسة المعمارية الذي يجمع بين الدراسة الأكاديمية والخيال الإبداعي. يتضمن التصميم المعماري عادةً الرسم وصنع النماذج يدويًا أو باستخدام الكمبيوتر. وفي بعض الأحيان قد يشمل ذلك أيضًا البناء في الموقع بمواد واسعة النطاق.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Դալհաուզիի ճարտարապետական ​​դպրոց. Դիզայնը ճարտարապետության հիմնական մասն է, որը համատեղում է ակադեմիական ուսումնասիրությունը և ստեղծագործական երևակայությունը: Ճարտարապետական ​​ձևավորումը սովորաբար ներառում է նկարչություն և մոդելավորում՝ ձեռքով կամ համակարգչով: Երբեմն դա կարող է ներառել նաև տեղում շինարարություն՝ լայնածավալ նյութերով: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达尔豪斯建筑学院：设计是建筑学的一个重要组成部分，它结合了学术研究和创造性想象力。建筑设计通常涉及手工或计算机绘图和模型制作。有时还可能涉及使用全尺寸材料进行现场施工。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Ontwerpen is een belangrijk onderdeel van de architectuur dat academische studie en creatieve verbeeldingskracht combineert. Architectonisch ontwerp omvat doorgaans tekenen en modelleren, met de hand of met een computer. Soms kan het ook gaan om constructie op locatie met materialen op ware grootte.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دانشکده معماری دالاهو: طراحی بخش عمده ای از معماری است که مطالعه آکادمیک و تخیل خلاق را ترکیب می کند. طراحی معماری معمولاً شامل طراحی و ساخت مدل، با دست یا با رایانه است. گاهی اوقات ممکن است شامل ساخت و ساز در محل با مواد در مقیاس کامل نیز باشد.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École d'architecture de Dalhousie : La conception est une partie importante de l'architecture qui combine les études universitaires et l'imagination créatrice. La conception architecturale implique généralement le dessin et la création de modèles, à la main ou avec un ordinateur. Parfois, cela peut également impliquer une construction sur site avec des matériaux à grande échelle.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Design ist ein wichtiger Teil der Architektur, der akademisches Studium und kreative Vorstellungskraft verbindet. Architekturdesign umfasst in der Regel das Zeichnen und Modellieren per Hand oder am Computer. Manchmal kann es auch sein, dass vor Ort mit Materialien in Originalgröße gebaut wird.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ડેલહાઉસી સ્કૂલ ઑફ આર્કિટેક્ચર: ડિઝાઇનિંગ એ આર્કિટેક્ચરનો મુખ્ય ભાગ છે જે શૈક્ષણિક અભ્યાસ અને સર્જનાત્મક કલ્પનાને જોડે છે. આર્કિટેક્ચરલ ડિઝાઈનમાં સામાન્ય રીતે હાથથી અથવા કોમ્પ્યુટર વડે ડ્રોઈંગ અને મોડેલ બનાવવાનો સમાવેશ થાય છે. કેટલીકવાર તે સંપૂર્ણ-સ્કેલ સામગ્રી સાથે સાઇટ પર બાંધકામને પણ સામેલ કરી શકે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ऑफ आर्किटेक्चर: डिजाइनिंग वास्तुकला का एक प्रमुख हिस्सा है जो अकादमिक अध्ययन और रचनात्मक कल्पना को जोड़ती है। आर्किटेक्चरल डिज़ाइन में आम तौर पर हाथ से या कंप्यूटर से ड्राइंग और मॉडल बनाना शामिल होता है। कभी-कभी इसमें पूर्ण पैमाने की सामग्रियों के साथ साइट पर निर्माण भी शामिल हो सकता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La progettazione è una parte importante dell'architettura che combina studio accademico e immaginazione creativa. La progettazione architettonica in genere prevede il disegno e la realizzazione di modelli, a mano o con un computer. A volte può anche comportare la costruzione in loco con materiali in scala reale.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ダルハウジー建築学校: 設計は、学術研究と創造的な想像力を組み合わせた建築の主要な部分です。建築設計には通常、手作業またはコンピューターを使用した図面とモデルの作成が含まれます。場合によっては、本格的な資材を使って現場で施工することもあり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디자인은 학문적 연구와 창의적인 상상력을 결합한 건축의 주요 부분입니다. 건축 설계에는 일반적으로 손이나 컴퓨터를 사용한 도면 및 모델 제작이 포함됩니다. 때로는 실물 크기의 자재를 사용한 현장 건설이 포함될 수도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Dibistana Mîmarî ya Dalhousie: Sêwirandin beşek sereke ya mîmariyê ye ku xwendina akademîk û xeyala afirîner bi hev re dike. Sêwirana mîmarî bi gelemperî xêzkirin û çêkirina modelan, bi destan an bi komputerê vedihewîne. Carinan dibe ku ew di heman demê de avakirina li ser cîhê bi materyalên tam-pîvan jî pêk bîne.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अफ आर्किटेक्चर: डिजाइनिङ वास्तुकलाको एक प्रमुख भाग हो जसले शैक्षिक अध्ययन र रचनात्मक कल्पनालाई जोड्दछ। वास्तुकला डिजाइनमा सामान्यतया रेखाचित्र र मोडेल बनाउने, हात वा कम्प्युटरको साथ समावेश हुन्छ। कहिलेकाहीं यसमा पूर्ण-सामग्रीको साथ साइटमा निर्माण पनि समावेश हुन सक्छ।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دالهوزي د معمارۍ ښوونځی: ډیزاین کول د معمارۍ یوه لویه برخه ده چې علمي مطالعه او تخلیقي تخیل سره یوځای کوي. د معمارۍ ډیزاین عموما د لاسي یا کمپیوټر په واسطه انځور کول او ماډل جوړول شامل دي. ځینې ​​​​وختونه دا ممکن په ساحه کې د بشپړ پیمانه موادو سره ساختماني هم شامل 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Escola de Arquitetura Dalhousie: O design é uma parte importante da arquitetura que combina estudo acadêmico e imaginação criativa. O projeto arquitetônico normalmente envolve desenho e modelagem, manualmente ou com um computador. Às vezes também pode envolver construção no local com materiais em grande escala.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ਡਲਹੌਜ਼ੀ ਸਕੂਲ ਆਫ਼ ਆਰਕੀਟੈਕਚਰ: ਡਿਜ਼ਾਈਨਿੰਗ ਆਰਕੀਟੈਕਚਰ ਦਾ ਇੱਕ ਪ੍ਰਮੁੱਖ ਹਿੱਸਾ ਹੈ ਜੋ ਅਕਾਦਮਿਕ ਅਧਿਐਨ ਅਤੇ ਰਚਨਾਤਮਕ ਕਲਪਨਾ ਨੂੰ ਜੋੜਦਾ ਹੈ। ਆਰਕੀਟੈਕਚਰਲ ਡਿਜ਼ਾਈਨ ਵਿੱਚ ਆਮ ਤੌਰ 'ਤੇ ਹੱਥਾਂ ਨਾਲ ਜਾਂ ਕੰਪਿਊਟਰ ਨਾਲ ਡਰਾਇੰਗ ਅਤੇ ਮਾਡਲ ਬਣਾਉਣਾ ਸ਼ਾਮਲ ਹੁੰਦਾ ਹੈ। ਕਦੇ-ਕਦਾਈਂ ਇਸ ਵਿੱਚ ਪੂਰੇ ਪੈਮਾਨੇ ਦੀ ਸਮੱਗਰੀ ਨਾਲ ਸਾਈਟ 'ਤੇ ਉਸਾਰੀ ਵੀ ਸ਼ਾਮਲ ਹੋ ਸਕਦੀ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архитектуры Далхаузи: Проектирование — это основная часть архитектуры, сочетающая в себе академическое обучение и творческое воображение. Архитектурное проектирование обычно включает в себя рисование и изготовление моделей вручную или с помощью компьютера. Иногда это может также включать строительство на месте с использованием полномасштабных материалов.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архитектуре Далхоусие: Дизајнирање је главни део архитектуре који комбинује академске студије и креативну машту. Архитектонски дизајн обично укључује цртање и прављење модела, ручно или помоћу рачунара. Понекад то може укључивати и изградњу на лицу места са материјалима пуног обима.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Dugsiga Dalhousie ee Dhismaha: Naqshadeynta waa qayb weyn oo ka mid ah qaab-dhismeedka isku-darka daraasadda tacliinta iyo mala-awaalka hal-abuurka ah. Naqshadeynta qaab-dhismeedka sida caadiga ah waxay ku lug leedahay sawiridda iyo qaab-samaynta, gacanta ama kumbuyuutarka. Mararka qaarkood waxa kale oo laga yaabaa inay ku lug yeelato dhismaha goobta oo leh qalab buuxa.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Escuela de Arquitectura de Dalhousie: El diseño es una parte importante de la arquitectura que combina el estudio académico y la imaginación creativa. El diseño arquitectónico generalmente implica dibujar y hacer modelos, a mano o con una computadora. En ocasiones también puede implicar una construcción in situ con materiales a gran escala.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Shule ya Usanifu ya Dalhousie: Usanifu ni sehemu kuu ya usanifu ambayo inachanganya masomo ya kitaaluma na mawazo ya ubunifu. Usanifu wa usanifu kwa kawaida huhusisha kuchora na kutengeneza modeli, kwa mkono au kwa kompyuta. Wakati mwingine inaweza pia kuhusisha ujenzi wa tovuti na vifaa vya kiwango kamili.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Designing är en viktig del av arkitekturen som kombinerar akademiska studier och kreativ fantasi. Arkitektonisk design involverar vanligtvis ritning och modelltillverkning, för hand eller med en dator. Ibland kan det också handla om byggande på plats med fullskaliga material.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Ang pagdidisenyo ay isang pangunahing bahagi ng arkitektura na pinagsasama ang akademikong pag-aaral at malikhaing imahinasyon. Ang disenyo ng arkitektura ay karaniwang nagsasangkot ng pagguhit at paggawa ng modelo, sa pamamagitan ng kamay o gamit ang isang computer. Kung minsan, maaaring may kinalaman din ito sa on-site construction na may mga full-scale na materyales.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கல்விப் படிப்பு மற்றும் ஆக்கப்பூர்வமான கற்பனையை ஒருங்கிணைக்கும் கட்டிடக்கலையின் முக்கியப் பகுதி வடிவமைப்பு ஆகும். கட்டிடக்கலை வடிவமைப்பு பொதுவாக கையால் அல்லது கணினி மூலம் வரைதல் மற்றும் மாதிரி தயாரித்தல் ஆகியவற்றை உள்ளடக்கியது. சில சமயங்களில் முழு அளவிலான பொருட்களுடன் ஆன்-சைட் கட்டுமானத்தையும் உள்ளடக்கியிருக்கலாம்.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โรงเรียนสถาปัตยกรรม Dalhousie: การออกแบบเป็นส่วนสำคัญของสถาปัตยกรรมที่ผสมผสานการศึกษาเชิงวิชาการและจินตนาการเชิงสร้างสรรค์ การออกแบบสถาปัตยกรรมมักเกี่ยวข้องกับการวาดภาพและการสร้างแบบจำลอง ด้วยมือหรือด้วยคอมพิวเตอร์ ในบางครั้งอาจเกี่ยวข้องกับการก่อสร้างในสถานที่ด้วยวัสดุเต็มรูปแบบ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Mimarlık Okulu: Tasarım, akademik çalışma ile yaratıcı hayal gücünü birleştiren mimarlığın önemli bir parçasıdır. Mimari tasarım tipik olarak elle veya bilgisayarla çizim ve model yapımını içerir. Bazen bu, tam ölçekli malzemelerle yerinde inşaatı da içerebilir.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архітектури Dalhousie: Проектування є основною частиною архітектури, яка поєднує в собі академічне навчання та творчу уяву. Архітектурне проектування зазвичай включає креслення та виготовлення моделей вручну або за допомогою комп’ютера. Іноді це також може включати будівництво на місці з повномасштабними матеріалами.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ڈلہوزی سکول آف آرکیٹیکچر: ڈیزائننگ فن تعمیر کا ایک بڑا حصہ ہے جو تعلیمی مطالعہ اور تخلیقی تخیل کو یکجا کرتا ہے۔ آرکیٹیکچرل ڈیزائن میں عام طور پر ہاتھ سے یا کمپیوٹر سے ڈرائنگ اور ماڈل بنانا شامل ہوتا ہے۔ بعض اوقات اس میں پورے پیمانے کے مواد کے ساتھ سائٹ پر تعمیرات بھی شامل ہوسکتی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Trường Kiến trúc Dalhousie: Thiết kế là một phần chính của kiến ​​trúc kết hợp giữa nghiên cứu học thuật và trí tưởng tượng sáng tạo. Thiết kế kiến ​​trúc thường bao gồm việc vẽ và tạo mô hình bằng tay hoặc bằng máy tính. Đôi khi nó cũng có thể liên quan đến việc xây dựng tại chỗ bằng vật liệu toàn diện.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cf9b5892a4_0_25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cf9b5892a4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Professional Architecture Program - 4 years: Bachelor of Environmental Design Studies (BEDS), or Master of Architecture (MArch). Design-Build Program - 1 year post-grad: Master of Environmental Design Studies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Professional Architecture Program - 4 years. Design-Build Program - 1 year.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Shkolla e Arkitekturës Dalhousie: Programi i Arkitekturës Profesionale - 4 vjet: Bachelor i Studimeve të Dizajnit Mjedisor (BEDS), ose Master i Arkitekturës (Mars). Programi Design-Build - 1 vit pas diplomimit: Master i Studimeve të Dizajnit Mjedisor - MEDS (Design Build)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كلية دالهوزي للهندسة المعمارية: برنامج الهندسة المعمارية الاحترافية - 4 سنوات: بكالوريوس في دراسات التصميم البيئي (BEDS)، أو ماجستير في الهندسة المعمارية (MArch). برنامج التصميم والبناء - سنة واحدة بعد التخرج: ماجستير في دراسات التصميم البيئي - MEDS (تصميم البناء)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Դալհաուզիի ճարտարապետական ​​դպրոց. մասնագիտական ​​ճարտարապետական ​​ծրագիր - 4 տարի. Բնապահպանական դիզայնի ուսումնասիրությունների բակալավր (BEDS) կամ ճարտարապետության մագիստրոս (MArch): Նախագծում-կառուցման ծրագիր - 1 տարի հետբուհական. Բնապահպանական նախագծման մագիստրոս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达尔豪斯建筑学院：专业建筑课程 - 4 年：环境设计研究学士 (BEDS) 或建筑硕士 (MArch)。设计建造课程 - 研究生一年：环境设计研究硕士 - MEDS（设计建造）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Professioneel Architectuurprogramma - 4 jaar: Bachelor in Environmental Design Studies (BEDS) of Master of Architecture (MArch). Design-Build-programma - 1 jaar postgraduaat: Master of Environmental Design Studies - MEDS (Design Build)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دانشکده معماری دالهوسی: برنامه معماری حرفه ای - 4 سال: لیسانس مطالعات طراحی محیطی (BEDS)، یا کارشناسی ارشد معماری (مارس). برنامه طراحی-ساخت - 1 سال پس از فارغ التحصیلی: کارشناسی ارشد مطالعات طراحی محیطی - MEDS (ساخت طراحی)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École d'architecture de Dalhousie : Programme professionnel d'architecture - 4 ans : Baccalauréat en études de conception environnementale (BEDS) ou maîtrise en architecture (MArch). Programme Design-Build - 1 an post-grad : Master of Environmental Design Studies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Professionelles Architekturprogramm – 4 Jahre: Bachelor of Environmental Design Studies (BEDS) oder Master of Architecture (MArch). Design-Build-Programm – 1 Jahr nach Abschluss: Master of Environmental Design Studies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ડેલહાઉસી સ્કૂલ ઑફ આર્કિટેક્ચર: પ્રોફેશનલ આર્કિટેક્ચર પ્રોગ્રામ - 4 વર્ષ: બેચલર ઑફ એન્વાયર્નમેન્ટલ ડિઝાઇન સ્ટડીઝ (BEDS), અથવા માસ્ટર ઑફ આર્કિટેક્ચર (માર્ચ). ડિઝાઇન-બિલ્ડ પ્રોગ્રામ - 1 વર્ષ પોસ્ટ-ગ્રેડ: માસ્ટર ઓફ એન્વાયર્નમેન્ટલ ડિઝાઇન સ્ટડીઝ - MEDS (ડિઝાઇન બિલ્ડ)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ऑफ आर्किटेक्चर: प्रोफेशनल आर्किटेक्चर प्रोग्राम - 4 वर्ष: बैचलर ऑफ एनवायर्नमेंटल डिजाइन स्टडीज (बीईडीएस), या मास्टर ऑफ आर्किटेक्चर (मार्च)। डिज़ाइन-बिल्ड कार्यक्रम - 1 वर्ष स्नातकोत्तर: पर्यावरण डिज़ाइन अध्ययन में मास्टर - एमईडीएस (डिज़ाइन बिल्ड)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Programma di architettura professionale - 4 anni: Laurea in studi di progettazione ambientale (BEDS) o Master in architettura (MArch). Programma Design-Build - 1 anno post-laurea: Master in studi di progettazione ambientale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ダルハウジー建築大学院: プロフェッショナル建築プログラム - 4 年間: 環境デザイン研究学士号 (BEDS)、または建築学修士号 (MArch)。 Design-Build プログラム - 大学院 1 年: 環境デザイン学修士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전문 건축 프로그램 - 4년: 환경 디자인 연구 학사(BEDS) 또는 건축 석사(MArch). 설계 구축 프로그램 - 대학원 1년: 환경 디자인 연구 석사 - MEDS(설계 구축)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Dibistana Mîmarî ya Dalhousie: Bernameya Mîmariya Pîşeyî - 4 sal: Bachelorê Lêkolînên Sêwirana Jîngehê (BEDS), an Mastera Mîmariyê (MArch). Bernameya sêwirandin-avakirin - 1 sal piştî pola: Mastera Lêkolînên Sêwirana Jîngehê - MEDS (Avakirina sêwiranê)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अफ आर्किटेक्चर: व्यावसायिक वास्तुकला कार्यक्रम - 4 वर्ष: पर्यावरण डिजाइन अध्ययन (BEDS), वा वास्तुकलाको मास्टर (मार्च)। डिजाइन-निर्माण कार्यक्रम - 1 वर्ष पोस्ट-ग्रेड: वातावरणीय डिजाइन अध्ययनको मास्टर - MEDS (डिजाइन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دالهوزي د معمارۍ ښوونځی: د مسلکي معمارۍ برنامه - 4 کاله: د چاپیریال ډیزاین مطالعاتو لیسانس (BEDS) ، یا د معمارۍ ماسټر (مارچ). د ډیزاین جوړونې برنامه - د 1 کلن پوسټ فارغ: د چاپیریال ډیزاین مطالعاتو ماسټر - MEDS (ډیزاین جوړونه)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Escola de Arquitetura Dalhousie: Programa Profissional de Arquitetura - 4 anos: Bacharelado em Estudos de Design Ambiental (BEDS) ou Mestrado em Arquitetura (Março). Programa Design-Build - 1 ano de pós-graduação: Mestrado em Estudos de Design Ambiental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ਡਲਹੌਜ਼ੀ ਸਕੂਲ ਆਫ਼ ਆਰਕੀਟੈਕਚਰ: ਪ੍ਰੋਫੈਸ਼ਨਲ ਆਰਕੀਟੈਕਚਰ ਪ੍ਰੋਗਰਾਮ - 4 ਸਾਲ: ਬੈਚਲਰ ਆਫ਼ ਐਨਵਾਇਰਨਮੈਂਟਲ ਡਿਜ਼ਾਈਨ ਸਟੱਡੀਜ਼ (ਬੀ.ਈ.ਡੀ.ਐੱਸ.), ਜਾਂ ਮਾਸਟਰ ਆਫ਼ ਆਰਕੀਟੈਕਚਰ (ਮਾਰਚ)। ਡਿਜ਼ਾਈਨ-ਬਿਲਡ ਪ੍ਰੋਗਰਾਮ - 1 ਸਾਲ ਦਾ ਪੋਸਟ-ਗਰੇਡ: ਮਾਸਟਰ ਆਫ਼ ਐਨਵਾਇਰਨਮੈਂਟਲ ਡਿਜ਼ਾਈਨ ਸਟੱਡੀਜ਼ - MEDS (ਡਿਜ਼ਾਈਨ ਬਿਲਡ)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архитектуры Далхаузи: программа профессиональной архитектуры — 4 года: бакалавр исследований в области экологического дизайна (BEDS) или магистр архитектуры (MArch). Программа Design-Build – 1 год последипломного образования: магистр исследований в области экологического дизайна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Далхоусие Сцхоол оф Арцхитецтуре: Програм за професионалну архитектуру - 4 године: Бацхелор студија дизајна животне средине (БЕДС) или Мастер оф Арцхитецтуре (Март). Програм Десигн-Буилд - 1 година пост-диплома: Мастер студија дизајна животне средине - МЕДС (Десигн Буилд)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Dugsiga Dalhousie ee Architecture: Barnaamijka Farsamada Xirfadlaha - 4 sano: Bachelor of Studies Design Design (BEDS), ama Master of Architecture (MARch). Naqshad-dhis barnaamijka - 1 sano ka dib qalin-jabinta: Master of Studies Design Design - MEDS (Naqshad Dhis)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Escuela de Arquitectura de Dalhousie: Programa de Arquitectura Profesional - 4 años: Licenciatura en Estudios de Diseño Ambiental (BEDS) o Maestría en Arquitectura (MArch). Programa Diseño-Construcción - Postgrado de 1 año: Maestría en Estudios de Diseño Ambiental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Shule ya Usanifu ya Dalhousie: Programu ya Usanifu wa Kitaalamu - Miaka 4: Shahada ya Mafunzo ya Usanifu wa Mazingira (BEDS), au Master of Architecture (MArch). Mpango wa Kubuni-Muundo - mwaka 1 baada ya kuhitimu: Mwalimu wa Mafunzo ya Usanifu wa Mazingira - MEDS (Muundo wa Muundo)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Professional Architecture Program - 4 år: Bachelor of Environmental Design Studies (BEDS), eller Master of Architecture (MArch). Design-Build Program - 1 år postgrad: Master of Environmental Design Studies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Architecture: Professional Architecture Program - 4 na taon: Bachelor of Environmental Design Studies (BEDS), o Master of Architecture (MArch). Design-Build Program - 1 taong post-grad: Master of Environmental Design Studies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டல்ஹவுசி கட்டிடக்கலை பள்ளி: தொழில்முறை கட்டிடக்கலை திட்டம் - 4 ஆண்டுகள்: சுற்றுச்சூழல் வடிவமைப்பு ஆய்வுகளில் இளங்கலை (BEDS), அல்லது மாஸ்டர் ஆஃப் ஆர்க்கிடெக்சர் (மார்ச்). டிசைன்-பில்ட் புரோகிராம் - 1 ஆண்டு முதுகலை: சுற்றுச்சூழல் வடிவமைப்பு ஆய்வுகளின் முதுகலை - MEDS (டிசைன் பில்ட்)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โรงเรียนสถาปัตยกรรม Dalhousie: หลักสูตรสถาปัตยกรรมมืออาชีพ - 4 ปี: ปริญญาตรีสาขาการศึกษาการออกแบบสิ่งแวดล้อม (BEDS) หรือปริญญาโทสาขาสถาปัตยกรรมศาสตร์ (MArch) โปรแกรมการออกแบบ-สร้าง - 1 ปีหลังสำเร็จการศึกษา: ปริญญาโทสาขาการศึกษาการออกแบบสิ่งแวดล้อม - MEDS (การออกแบบสร้าง)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Mimarlık Okulu: Profesyonel Mimarlık Programı - 4 yıl: Çevresel Tasarım Çalışmaları Lisansı (BEDS) veya Mimarlık Yüksek Lisansı (MArch). Tasarla-Yap Programı - 1 yıllık lisansüstü: Çevresel Tasarım Çalışmaları Yüksek Lisansı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архітектури Далхаузі: Професійна архітектурна програма - 4 роки: бакалавр екологічного дизайну (BEDS) або магістр архітектури (MArch). Програма «Дизайн-будівля» - 1 рік аспірантури: магістр екологічного дизайну - MEDS (Design Build)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ڈلہوزی اسکول آف آرکیٹیکچر: پروفیشنل آرکیٹیکچر پروگرام - 4 سال: بیچلر آف انوائرمینٹل ڈیزائن اسٹڈیز (BEDS)، یا ماسٹر آف آرکیٹیکچر (مارچ)۔ ڈیزائن بلڈ پروگرام - 1 سالہ پوسٹ گریجویٹ: ماسٹر آف انوائرمینٹل ڈیزائن اسٹڈیز - MEDS (ڈیزائن بلڈ)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Trường Kiến trúc Dalhousie: Chương trình Kiến trúc Chuyên nghiệp - 4 năm: Cử nhân Nghiên cứu Thiết kế Môi trường (BEDS), hoặc Thạc sĩ Kiến trúc (MArch). Chương trình Design-Build - 1 năm sau đại học: Thạc sĩ Nghiên cứu Thiết kế Môi trường - MEDS (Design Build)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cf9b5892a4_0_25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cf9b5892a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What classes should I take for Architecture? Recommended by Dalhousie: Visual Arts 10/11/12/IB or Music 10/11/12/IB, Math 12/IB, A science 12/IB, and History and Literature classes. Also recommended: Production Technology 11/12, Design 11, and Communications Technology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Visual Arts 10/11/12/IB or Music 10/11/12/IB, Math 12/IB, A science 12/IB, and History and Literature classes are recommended by Dalhousie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Çfarë klasash duhet të marr për Arkitekturë? Rekomanduar nga Dalhousie: Visual Arts 10/11/12/IB or Music 10/11/12/IB, Math 12/IB, A Science 12/IB, dhe klasa Histori dhe Letërsi. Gjithashtu rekomandohet: Teknologjia e prodhimit 11/12, Dizajni 11 dhe Teknologjia e Komunikimit 11/12.</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هي الفصول التي يجب أن آخذها في الهندسة المعمارية؟ موصى به من قبل Dalhousie: الفنون البصرية 10/11/12/IB أو الموسيقى 10/11/12/IB، الرياضيات 12/IB، العلوم 12/IB، وفصول التاريخ والأدب. يوصى أيضًا: تكنولوجيا الإنتاج 11/12 والتصميم 11 وتكنولوجيا الاتصالات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Ինչ դասեր պետք է անցնեմ ճարտարապետության համար: Առաջարկվում է Dalhousie-ի կողմից. Visual Arts 10/11/12/IB կամ Երաժշտություն 10/11/12/IB, Math 12/IB, A Science 12/IB և Պատմության և գրականության դասեր: Առաջարկվում է նաև՝ Արտադրության տեխնոլոգիա 11/12, Դիզայն 11 և Հաղորդակցության տեխնոլոգիա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我应该学习建筑学哪些课程？达尔豪斯推荐：视觉艺术 10/11/12/IB 或音乐 10/11/12/IB、数学 12/IB、科学 12/IB 以及历史和文学课程。还推荐：生产技术 11/12、设计 11 和通信技术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vakken moet ik volgen voor Architectuur? Aanbevolen door Dalhousie: beeldende kunst 10/11/12/IB of muziek 10/11/12/IB, wiskunde 12/IB, A-wetenschappen 12/IB, en geschiedenis- en literatuurlessen. Ook aanbevolen: Productietechnologie 11/12, Ontwerp 11 en Communicatietechnologie 11/12.</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برای معماری چه کلاس هایی بخوانم؟ توصیه شده توسط دالاهو: هنرهای تجسمی 10/11/12/IB یا موسیقی 10/11/12/IB، ریاضی 12/IB، A Science 12/IB، و کلاس‌های تاریخ و ادبیات. همچنین توصیه می شود: فناوری تولید 11/12، طراحی 11، و فناوری ارتباطات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Quels cours dois-je suivre en architecture ? Recommandé par Dalhousie : Arts visuels 10/11/12/IB ou Musique 10/11/12/IB, Mathématiques 12/IB, A sciences 12/IB et cours d'histoire et de littérature. Également recommandé : Technologie de production 11/12, Conception 11 et Technologie de communication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 Kurse sollte ich für Architektur belegen? Von Dalhousie empfohlen: Bildende Kunst 10/11/12/IB oder Musik 10/11/12/IB, Mathematik 12/IB, Naturwissenschaften 12/IB sowie Geschichte und Literatur. Außerdem empfohlen: Produktionstechnik 11/12, Design 11 und Kommunikationstechnik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આર્કિટેક્ચર માટે મારે કયા વર્ગો લેવા જોઈએ? ડેલહાઉસી દ્વારા ભલામણ કરેલ: વિઝ્યુઅલ આર્ટ્સ 10/11/12/IB અથવા સંગીત 10/11/12/IB, ગણિત 12/IB, A વિજ્ઞાન 12/IB, અને ઇતિહાસ અને સાહિત્યના વર્ગો. પણ ભલામણ કરેલ: ઉત્પાદન ટેકનોલોજી 11/12, ડિઝાઇન 11, અને સંચાર ટેકનોલોજી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आर्किटेक्चर के लिए मुझे कौन सी कक्षाएं लेनी चाहिए? डलहौजी द्वारा अनुशंसित: दृश्य कला 10/11/12/आईबी या संगीत 10/11/12/आईबी, गणित 12/आईबी, ए विज्ञान 12/आईबी, और इतिहास और साहित्य कक्षाएं। यह भी अनुशंसित: उत्पादन प्रौद्योगिकी 11/12, डिज़ाइन 11, और संचार प्रौद्योगिकी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Quali lezioni dovrei seguire per Architettura? Consigliato da Dalhousie: Arti visive 10/11/12/IB o Musica 10/11/12/IB, Matematica 12/IB, Scienze A 12/IB e Corsi di storia e letteratura. Consigliato anche: Tecnologia della produzione 11/12, Design 11 e Tecnologia della comunicazione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建築についてはどの授業を受講すればよいですか?ダルハウジーの推奨: ビジュアル アーツ 10/11/12/IB または音楽 10/11/12/IB、数学 12/IB、科学 12/IB、および歴史と文学のクラス。こちらもお勧めします: 生産テクノロジー 11/12、デザイン 11、およびコミュニケーション テクノロジー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건축을 전공하려면 어떤 수업을 들어야 하나요? Dalhousie 추천: 시각 예술 10/11/12/IB 또는 음악 10/11/12/IB, 수학 12/IB, 과학 12/IB, 역사 및 문학 수업. 또한 권장 사항: 생산 기술 11/12, 디자인 11 및 통신 기술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Divê ez ji bo Mîmariyê çi dersan bigirim? Ji hêla Dalhousie ve tê pêşniyar kirin: Hunerên Dîtbar 10/11/12/IB an Muzîk 10/11/12/IB, Math 12/IB, Zanistek 12/IB, û dersên Dîrok û Wêjeyê. Her weha tê pêşniyar kirin: Teknolojiya Hilberînê 11/12, Sêwiran 11, û Teknolojiya Ragihandinê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वास्तुकलाको लागि मैले कुन कक्षाहरू लिनुपर्छ? Dalhousie द्वारा सिफारिस गरिएको: भिजुअल आर्ट्स 10/11/12/IB वा संगीत 10/11/12/IB, गणित 12/IB, A विज्ञान 12/IB, र इतिहास र साहित्य कक्षाहरू। यो पनि सिफारिस गरिएको छ: उत्पादन प्रविधि 11/12, डिजाइन 11, र सञ्चार प्रविधि 11/12।</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زه باید د معمارۍ لپاره کوم ټولګي واخلم؟ د Dalhousie لخوا وړاندیز شوی: بصری هنرونه 10/11/12/IB یا موسیقۍ 10/11/12/IB، ریاضی 12/IB، A ساینس 12/IB، او د تاریخ او ادب ټولګي. همدارنګه وړاندیز شوی: د تولید ټیکنالوژي 11/12، ډیزاین 11، او د مخابراتو ټیکنالوژي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 aulas devo fazer de Arquitetura? Recomendado por Dalhousie: Artes Visuais 10/11/12/IB ou Música 10/11/12/IB, Matemática 12/IB, Ciências A 12/IB e aulas de História e Literatura. Também recomendado: Tecnologia de Produção 11/12, Design 11 e Tecnologia de Comunicações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ਮੈਨੂੰ ਆਰਕੀਟੈਕਚਰ ਲਈ ਕਿਹੜੀਆਂ ਕਲਾਸਾਂ ਲੈਣੀਆਂ ਚਾਹੀਦੀਆਂ ਹਨ? ਡਲਹੌਜ਼ੀ ਦੁਆਰਾ ਸਿਫ਼ਾਰਿਸ਼ ਕੀਤੀ ਗਈ: ਵਿਜ਼ੂਅਲ ਆਰਟਸ 10/11/12/IB ਜਾਂ ਸੰਗੀਤ 10/11/12/IB, ਮੈਥ 12/IB, A ਵਿਗਿਆਨ 12/IB, ਅਤੇ ਇਤਿਹਾਸ ਅਤੇ ਸਾਹਿਤ ਦੀਆਂ ਕਲਾਸਾਂ। ਇਹ ਵੀ ਸਿਫਾਰਸ਼ ਕੀਤੀ ਜਾਂਦੀ ਹੈ: ਉਤਪਾਦਨ ਤਕਨਾਲੋਜੀ 11/12, ਡਿਜ਼ਾਈਨ 11, ਅਤੇ ਸੰਚਾਰ ਤਕਨਾਲੋਜੀ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Какие курсы мне следует посещать по архитектуре? Рекомендовано Далхаузи: изобразительное искусство 11.10.12/IB или музыка 11/10/12/IB, математика 12/IB, естествознание 12/IB и уроки истории и литературы. Также рекомендуются: Технология производства 11/12, Дизайн 11 и Технология связи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Које часове треба да похађам за Архитектуру? Препоручио Далхоусие: Визуелна уметност 10/11/12/ИБ или Музика 10/11/12/ИБ, Математика 12/ИБ, А наука 12/ИБ и часови историје и књижевности. Такође се препоручује: Технологија производње 11/12, Дизајн 11 и Комуникациона технологија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Fasalo noocee ah ayaan u qaataa Architecture-ka? Waxaa soo jeediyay Dalhousie: Farshaxanka Muuqaalka 10/11/12/IB ama Muusigga 10/11/12/IB, Xisaab 12/IB, Sayniska 12/IB, iyo fasallada Taariikhda iyo suugaanta. Waxa kale oo lagu taliyay: Farsamada Wax-soo-saarka 11/12, Nakhshad 11, iyo Tignoolajiyada Isgaarsiinta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clases debo tomar para Arquitectura? Recomendado por Dalhousie: Artes visuales 10/11/12/IB o Música 10/11/12/IB, Matemáticas 12/IB, Ciencias A 12/IB y clases de Historia y Literatura. También recomendado: Tecnología de Producción 11/12, Diseño 11 y Tecnología de Comunicaciones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madarasa gani ninapaswa kuchukua kwa Usanifu? Imependekezwa na Dalhousie: Sanaa Zinazoonekana 10/11/12/IB au Muziki 10/11/12/IB, Math 12/IB, A science 12/IB, na Masomo ya Historia na Fasihi. Inapendekezwa pia: Teknolojia ya Uzalishaji 11/12, Muundo 11, na Teknolojia ya Mawasiliano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Vilka kurser ska jag ta för arkitektur? Rekommenderas av Dalhousie: Bildkonst 10/11/12/IB eller musik 10/11/12/IB, Math 12/IB, A science 12/IB, och klasser i historia och litteratur. Rekommenderas även: Produktionsteknik 11/12, Design 11 och Kommunikationsteknik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Anong mga klase ang dapat kong kunin para sa Arkitektura? Inirerekomenda ni Dalhousie: Visual Arts 10/11/12/IB o Music 10/11/12/IB, Math 12/IB, A science 12/IB, at History and Literature classes. Inirerekomenda din: Production Technology 11/12, Design 11, at Communications Technology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கட்டிடக்கலைக்கு நான் என்ன வகுப்புகளை எடுக்க வேண்டும்? Dalhousie பரிந்துரைத்தது: விஷுவல் ஆர்ட்ஸ் 10/11/12/IB அல்லது இசை 10/11/12/IB, கணிதம் 12/IB, A அறிவியல் 12/IB, மற்றும் வரலாறு மற்றும் இலக்கிய வகுப்புகள். மேலும் பரிந்துரைக்கப்படுகிறது: உற்பத்தி தொழில்நுட்பம் 11/12, வடிவமைப்பு 11, மற்றும் தகவல் தொடர்பு தொழில்நுட்பம்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ฉันควรเรียนวิชาอะไรในวิชาสถาปัตยกรรมศาสตร์? แนะนำโดย Dalhousie: ทัศนศิลป์ 10/11/12/IB หรือดนตรี 10/11/12/IB, คณิตศาสตร์ 12/IB, วิทยาศาสตร์ 12/IB และชั้นเรียนประวัติศาสตร์และวรรณคดี แนะนำด้วย: เทคโนโลยีการผลิต 11/12, การออกแบบ 11 และเทคโนโลยีการสื่อสาร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Mimarlık için hangi dersleri almalıyım? Dalhousie tarafından önerilir: Görsel Sanatlar 10/11/12/IB veya Müzik 10/11/12/IB, Matematik 12/IB, A science 12/IB ve Tarih ve Edebiyat dersleri. Ayrıca önerilenler: Üretim Teknolojisi 11/12, Tasarım 11 ve İletişim Teknolojisi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Які класи я повинен відвідувати для архітектури? Рекомендовано Dalhousie: Образотворче мистецтво 10/11/12/IB або Музика 10/11/12/IB, Математика 12/IB, Наука 12/IB, а також уроки історії та літератури. Також рекомендовано: Технологія виробництва 11/12, Дизайн 11 і Технологія зв’язку 11/12.</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مجھے آرکیٹیکچر کے لیے کون سی کلاسز لینی چاہیے؟ Dalhousie کی طرف سے تجویز کردہ: بصری فنون 10/11/12/IB یا موسیقی 10/11/12/IB، ریاضی 12/IB، A سائنس 12/IB، اور تاریخ اور ادب کی کلاسز۔ نیز تجویز کردہ: پروڈکشن ٹیکنالوجی 11/12، ڈیزائن 11، اور کمیونیکیشن ٹیکنالوجی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Tôi nên học những lớp nào cho Kiến trúc? Được đề xuất bởi Dalhousie: Nghệ thuật thị giác 10/11/12/IB hoặc Âm nhạc 10/11/12/IB, Toán 12/IB, Khoa học A 12/IB, và các lớp Lịch sử và Văn học. Cũng đề xuất: Công nghệ sản xuất 12/11, Thiết kế 11 và Công nghệ truyền thông 12/11.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cf9b5892a4_0_26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cf9b5892a4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Planning: Bachelor of Community Design. Community design is highly valued by private organizations and public institutions that are looking for creative solutions for vibrant yet sustainable growth. Some career options to consider: urban planner, development consultant, landscape architect, or real estate developer.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Community design career options: urban planner, development consultant, landscape architect, or real estate developer.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Shkolla e Planifikimit Dalhousie: Bachelor i Dizajnit të Komunitetit. Dizajni i komunitetit vlerësohet shumë nga organizatat private dhe institucionet publike që janë në kërkim të zgjidhjeve kreative për rritje të gjallë por të qëndrueshme. Disa opsione karriere për t'u marrë parasysh: planifikues urban, konsulent zhvillimi, arkitekt peizazhi ose zhvillues i pasurive të paluajtshme.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مدرسة دالهوزي للتخطيط: بكالوريوس في تصميم المجتمع. يحظى تصميم المجتمع بتقدير كبير من قبل المنظمات الخاصة والمؤسسات العامة التي تبحث عن حلول إبداعية لتحقيق نمو حيوي ومستدام. بعض الخيارات المهنية التي يجب أخذها في الاعتبار: مخطط حضري، أو مستشار تطوير، أو مهندس مناظر طبيعية، أو مطور عقاري.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Դալհաուզիի պլանավորման դպրոց. Համայնքային դիզայնի բակալավր: Համայնքային դիզայնը բարձր է գնահատվում մասնավոր կազմակերպությունների և պետական ​​հաստատությունների կողմից, որոնք փնտրում են ստեղծագործ լուծումներ՝ աշխույժ, բայց կայուն աճի համար: Կարիերայի որոշ տարբերակներ, որոնք պետք է դիտարկել՝ քաղաքային պլանավորող, զարգացման խորհրդատու, լանդշաֆտային ճարտարապետ կամ անշարժ գույքի կառուցապատող: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达尔豪斯规划学院：社区设计学士学位。社区设计受到寻求创造性解决方案以实现充满活力且可持续增长的私人组织和公共机构的高度重视。一些需要考虑的职业选择：城市规划师、开发顾问、景观设计师或房地产开发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Planning: Bachelor in gemeenschapsontwerp. Community design wordt zeer gewaardeerd door particuliere organisaties en openbare instellingen die op zoek zijn naar creatieve oplossingen voor levendige maar duurzame groei. Enkele carrièremogelijkheden om te overwegen: stedenbouwkundige, ontwikkelingsadviseur, landschapsarchitect of vastgoedontwikkelaar.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دانشکده برنامه ریزی دالاهو: لیسانس طراحی جامعه. طراحی جامعه توسط سازمان های خصوصی و موسسات دولتی که به دنبال راه حل های خلاقانه برای رشد پر جنب و جوش و در عین حال پایدار هستند، بسیار ارزشمند است. برخی از گزینه های شغلی که باید در نظر بگیرید: برنامه ریز شهری، مشاور توسعه، معمار منظر یا توسعه دهنده املاک و مستغلات.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École d'urbanisme de Dalhousie : baccalauréat en conception communautaire. Le design communautaire est très apprécié par les organisations privées et les institutions publiques qui recherchent des solutions créatives pour une croissance dynamique mais durable. Quelques options de carrière à considérer : urbaniste, consultant en développement, architecte paysagiste ou promoteur immobilier.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Planning: Bachelor of Community Design. Community Design wird von privaten Organisationen und öffentlichen Institutionen hoch geschätzt, die nach kreativen Lösungen für lebendiges und dennoch nachhaltiges Wachstum suchen. Einige Karriereoptionen, die Sie in Betracht ziehen sollten: Stadtplaner, Entwicklungsberater, Landschaftsarchitekt oder Immobilienentwickler.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ડેલહાઉસી સ્કૂલ ઓફ પ્લાનિંગ: બેચલર ઓફ કોમ્યુનિટી ડિઝાઇન. ખાનગી સંસ્થાઓ અને જાહેર સંસ્થાઓ દ્વારા સમુદાય ડિઝાઇનનું ખૂબ મૂલ્ય છે જે જીવંત છતાં ટકાઉ વિકાસ માટે સર્જનાત્મક ઉકેલો શોધી રહી છે. ધ્યાનમાં લેવા માટેના કેટલાક કારકિર્દી વિકલ્પો: શહેરી આયોજક, વિકાસ સલાહકાર, લેન્ડસ્કેપ આર્કિટેક્ટ અથવા રિયલ એસ્ટેટ ડેવલપર.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ऑफ प्लानिंग: बैचलर ऑफ कम्युनिटी डिजाइन। सामुदायिक डिज़ाइन को निजी संगठनों और सार्वजनिक संस्थानों द्वारा अत्यधिक महत्व दिया जाता है जो जीवंत लेकिन टिकाऊ विकास के लिए रचनात्मक समाधान तलाश रहे हैं। विचार करने के लिए कुछ करियर विकल्प: शहरी योजनाकार, विकास सलाहकार, लैंडस्केप आर्किटेक्ट, या रियल एस्टेट डेवलपर।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Planning: Laurea in Design comunitario. Il design comunitario è molto apprezzato dalle organizzazioni private e dalle istituzioni pubbliche che sono alla ricerca di soluzioni creative per una crescita vivace ma sostenibile. Alcune opzioni di carriera da considerare: urbanista, consulente per lo sviluppo, architetto paesaggista o promotore immobiliare.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ダルハウジー計画大学院: コミュニティ デザインの学士号。コミュニティ デザインは、活気に満ちた持続可能な成長のための創造的なソリューションを探している民間組織や公的機関から高く評価されています。考慮すべきキャリアの選択肢としては、都市計画ナー、開発コンサルタント、ランドスケープアーキテクト、不動産開発者などがあり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Planning: 커뮤니티 디자인 학사. 커뮤니티 디자인은 활기차고 지속 가능한 성장을 위한 창의적인 솔루션을 찾고 있는 민간 조직과 공공 기관에서 높은 평가를 받고 있습니다. 고려해야 할 몇 가지 직업 옵션: 도시 계획가, 개발 컨설턴트, 조경사, 부동산 개발자.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Dibistana Plansaziyê ya Dalhousie: Bachelor of Design Community. Sêwirana civakê ji hêla rêxistinên taybet û saziyên gelemperî ve ku ji bo mezinbûna jîndar û lê domdar li çareseriyên afirîner digerin, pir tê nirx kirin. Hin vebijarkên kariyerê ku meriv li ber çavan bigire: plansazkerê bajarî, şêwirmendê pêşkeftinê, mîmarê perestgehê, an pêşdebirê sîteya rast.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अफ प्लानिङ: सामुदायिक डिजाइनको स्नातक। सामुदायिक डिजाइन निजी संस्थाहरू र सार्वजनिक संस्थाहरू द्वारा उच्च मूल्यवान छ जुन जीवन्त तर दिगो विकासको लागि रचनात्मक समाधानहरू खोजिरहेका छन्। विचार गर्न केहि क्यारियर विकल्पहरू: शहरी योजनाकार, विकास सल्लाहकार, परिदृश्य वास्तुकार, वा घर जग्गा विकासकर्ता।</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دالهوسی د پلان جوړونې ښوونځی: د ټولنې ډیزاین لیسانس. د ټولنې ډیزاین د خصوصي سازمانونو او عامه ادارو لخوا خورا ارزښت لري چې د متحرک او دوامداره ودې لپاره د تخلیقي حلونو په لټه کې دي. د مسلک ځینې اختیارونه په پام کې ونیسئ: ښاري پلان جوړونکی، د پراختیا مشاور، د منظرې معمار، یا د املاکو پراختیا کونکی.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Escola de Planejamento Dalhousie: Bacharel em Design Comunitário. O design comunitário é altamente valorizado por organizações privadas e instituições públicas que procuram soluções criativas para um crescimento vibrante mas sustentável. Algumas opções de carreira a serem consideradas: planejador urbano, consultor de desenvolvimento, arquiteto paisagista ou incorporador imobiliário.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ਡਲਹੌਜ਼ੀ ਸਕੂਲ ਆਫ਼ ਪਲੈਨਿੰਗ: ਬੈਚਲਰ ਆਫ਼ ਕਮਿਊਨਿਟੀ ਡਿਜ਼ਾਈਨ। ਕਮਿਊਨਿਟੀ ਡਿਜ਼ਾਈਨ ਪ੍ਰਾਈਵੇਟ ਸੰਸਥਾਵਾਂ ਅਤੇ ਜਨਤਕ ਸੰਸਥਾਵਾਂ ਦੁਆਰਾ ਬਹੁਤ ਮਹੱਤਵ ਰੱਖਦਾ ਹੈ ਜੋ ਜੀਵੰਤ ਪਰ ਟਿਕਾਊ ਵਿਕਾਸ ਲਈ ਰਚਨਾਤਮਕ ਹੱਲ ਲੱਭ ਰਹੇ ਹਨ। ਵਿਚਾਰ ਕਰਨ ਲਈ ਕੁਝ ਕਰੀਅਰ ਵਿਕਲਪ: ਸ਼ਹਿਰੀ ਯੋਜਨਾਕਾਰ, ਵਿਕਾਸ ਸਲਾਹਕਾਰ, ਲੈਂਡਸਕੇਪ ਆਰਕੀਟੈਕਟ, ਜਾਂ ਰੀਅਲ ਅਸਟੇਟ ਡਿਵੈਲਪਰ।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планирования Далхаузи: бакалавр общественного дизайна. Общественный дизайн высоко ценится частными организациями и государственными учреждениями, которые ищут творческие решения для динамичного, но устойчивого роста. Некоторые варианты карьеры, которые стоит рассмотреть: градостроитель, консультант по развитию, ландшафтный архитектор или застройщик.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планирања Далхоусие: дипломирани дизајн заједнице. Дизајн заједнице је високо цењен од стране приватних организација и јавних институција које траже креативна решења за живахан, али одржив раст. Неке опције за каријеру које треба размотрити: урбанистички планер, консултант за развој, пејзажни архитекта или програмер некретнина.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Dugsiga Qorshaynta Dalhousie: Bachelor of Design Community. Naqshadeynta bulshada waxaa si weyn u qiimeeya hay'adaha gaarka ah iyo hay'adaha dawliga ah kuwaas oo raadinaya xalal hal abuur leh oo korriin firfircoon leh haddana waara. Qaar ka mid ah fursadaha shaqo ee ay tahay in la tixgeliyo: qorsheeye magaalo, lataliyaha horumarinta, naqshadeeyaha muuqaalka, ama horumariyaha guryaha.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Escuela de Planificación de Dalhousie: Licenciatura en Diseño Comunitario. El diseño comunitario es muy valorado por organizaciones privadas e instituciones públicas que buscan soluciones creativas para un crecimiento vibrante pero sostenible. Algunas opciones profesionales a considerar: urbanista, consultor de desarrollo, arquitecto paisajista o desarrollador inmobiliario.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Shule ya Mipango ya Dalhousie: Shahada ya Usanifu wa Jamii. Muundo wa jumuiya unathaminiwa sana na mashirika ya kibinafsi na taasisi za umma ambazo zinatafuta suluhu za ubunifu kwa ajili ya ukuaji mzuri na endelevu. Baadhi ya chaguzi za kazi za kuzingatia: mpangaji miji, mshauri wa maendeleo, mbunifu wa mazingira, au msanidi wa mali isiyohamishika.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Planning: Bachelor of Community Design. Gemenskapsdesign värderas högt av privata organisationer och offentliga institutioner som letar efter kreativa lösningar för levande men hållbar tillväxt. Några karriäralternativ att överväga: stadsplanerare, utvecklingskonsult, landskapsarkitekt eller fastighetsutvecklare.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School of Planning: Bachelor of Community Design. Ang disenyo ng komunidad ay lubos na pinahahalagahan ng mga pribadong organisasyon at pampublikong institusyon na naghahanap ng mga malikhaing solusyon para sa masigla ngunit napapanatiling paglago. Ilang opsyon sa karera na isasaalang-alang: tagaplano ng lunsod, consultant sa pag-unlad, arkitekto ng landscape, o developer ng real estate.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டல்ஹவுசி ஸ்கூல் ஆஃப் பிளானிங்: இளங்கலை சமூக வடிவமைப்பு. துடிப்பான மற்றும் நிலையான வளர்ச்சிக்கான ஆக்கபூர்வமான தீர்வுகளைத் தேடும் தனியார் நிறுவனங்கள் மற்றும் பொது நிறுவனங்களால் சமூக வடிவமைப்பு மிகவும் மதிக்கப்படுகிறது. கருத்தில் கொள்ள வேண்டிய சில தொழில் விருப்பங்கள்: நகர்ப்புற திட்டமிடுபவர், மேம்பாட்டு ஆலோசகர், இயற்கைக் கட்டிடக் கலைஞர் அல்லது ரியல் எஸ்டேட் டெவலப்பர்.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โรงเรียนการวางแผน Dalhousie: ปริญญาตรีสาขาการออกแบบชุมชน การออกแบบชุมชนได้รับการยกย่องอย่างสูงจากองค์กรเอกชนและสถาบันสาธารณะที่กำลังมองหาโซลูชันที่สร้างสรรค์เพื่อการเติบโตที่สดใสและยั่งยืน ตัวเลือกอาชีพที่ควรพิจารณา: นักวางผังเมือง ที่ปรึกษาด้านการพัฒนา ภูมิสถาปนิก หรือนักพัฒนาอสังหาริมทรัพย์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Planlama Okulu: Topluluk Tasarımı Lisansı. Topluluk tasarımı, canlı ancak sürdürülebilir büyüme için yaratıcı çözümler arayan özel kuruluşlar ve kamu kurumları tarafından oldukça değerlidir. Dikkate alınması gereken bazı kariyer seçenekleri: şehir planlamacısı, geliştirme danışmanı, peyzaj mimarı veya emlak geliştiricisi.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Школа планування Dalhousie: бакалавр громадського дизайну. Громадський дизайн високо цінується приватними організаціями та державними установами, які шукають креативні рішення для енергійного, але сталого зростання. Деякі варіанти кар’єри для розгляду: містобудівник, консультант із розвитку, ландшафтний архітектор або забудовник.</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ڈلہوزی سکول آف پلاننگ: بیچلر آف کمیونٹی ڈیزائن۔ کمیونٹی ڈیزائن کو نجی تنظیموں اور عوامی اداروں کی طرف سے بہت زیادہ اہمیت دی جاتی ہے جو متحرک لیکن پائیدار ترقی کے لیے تخلیقی حل تلاش کر رہے ہیں۔ کیریئر کے کچھ اختیارات جن پر غور کرنا ہے: شہری منصوبہ ساز، ترقیاتی مشیر، لینڈ اسکیپ آرکیٹیکٹ، یا ریئل اسٹیٹ ڈویلپر۔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Trường Quy hoạch Dalhousie: Cử nhân Thiết kế Cộng đồng. Thiết kế cộng đồng được đánh giá cao bởi các tổ chức tư nhân và tổ chức công đang tìm kiếm các giải pháp sáng tạo để tăng trưởng sôi động nhưng bền vững. Một số lựa chọn nghề nghiệp cần cân nhắc: nhà quy hoạch đô thị, nhà tư vấn phát triển, kiến ​​trúc sư cảnh quan hoặc nhà phát triển bất động sản.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cf9b5892a4_0_27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cf9b5892a4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What classes should I take for Planning? Strongly recommended: English 12, Math 12 or better, and a grade 12 Science. Also recommended: Visual Arts 10/11/12/IB , Design 11, and Communications Technology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English 12, Math 12 or better, and a grade 12 Science are strongly recommended.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Çfarë klasash duhet të marr për Planifikimin? Rekomandohet fuqimisht: Anglisht 12, matematikë 12 ose më mirë, dhe nota 12 Shkenca. Rekomandohet gjithashtu: Visual Arts 10/11/12/IB , Design 11, dhe Communications Technology 11/12.</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هي الفصول التي يجب أن آخذها للتخطيط؟ يوصى بشدة: اللغة الإنجليزية 12، والرياضيات 12 أو أفضل، والصف 12 في العلوم. يوصى أيضًا: الفنون البصرية 10/11/12/IB، التصميم 11، وتكنولوجيا الاتصالات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Ի՞նչ դասեր պետք է անցնեմ պլանավորման համար: Խստորեն խորհուրդ է տրվում. անգլերեն 12, մաթեմատիկա 12 կամ ավելի լավ, և 12-րդ դասարանի գիտություն: Նաև խորհուրդ է տրվում՝ Visual Arts 10/11/12/IB , Design 11 և Communications Technology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我应该参加哪些课程来学习规划？强烈建议：英语 12 级、数学 12 级或以上，以及科学 12 级。还推荐：视觉艺术 10/11/12/IB、设计 11 和通信技术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lessen moet ik volgen voor Planning? Sterk aanbevolen: Engels 12, Wiskunde 12 of beter, en een graad 12 Wetenschap. Ook aanbevolen: Beeldende Kunst 10/11/12/IB, Vormgeving 11 en Communicatietechnologie 11/12.</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برای برنامه ریزی در چه کلاس هایی شرکت کنم؟ اکیداً توصیه می شود: انگلیسی 12، ریاضی 12 یا بهتر، و علوم پایه 12. همچنین توصیه می شود: هنرهای تجسمی 10/11/12/IB، طراحی 11، و فناوری ارتباطات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Quels cours dois-je suivre pour la planification ? Fortement recommandé : anglais 12, mathématiques 12 ou mieux et sciences de 12e année. Également recommandé : Arts visuels 10/11/12/IB, Design 11 et Technologie des communications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 Kurse sollte ich für Planung belegen? Dringend empfohlen: Englisch 12, Mathematik 12 oder besser und Naturwissenschaften der 12. Klasse. Ebenfalls empfohlen: Bildende Kunst 10/11/12/IB, Design 11 und Kommunikationstechnik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આયોજન માટે મારે કયા વર્ગો લેવા જોઈએ? સખત ભલામણ: અંગ્રેજી 12, ગણિત 12 અથવા વધુ સારું, અને ગ્રેડ 12 વિજ્ઞાન. આ ઉપરાંત ભલામણ કરેલ: વિઝ્યુઅલ આર્ટસ 10/11/12/IB , ડિઝાઇન 11 અને કોમ્યુનિકેશન ટેકનોલોજી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योजना बनाने के लिए मुझे कौन सी कक्षाएँ लेनी चाहिए? दृढ़तापूर्वक अनुशंसित: अंग्रेजी 12, गणित 12 या बेहतर, और ग्रेड 12 विज्ञान। यह भी अनुशंसित: दृश्य कला 10/11/12/आईबी, डिज़ाइन 11, और संचार प्रौद्योगिकी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Quali lezioni dovrei seguire per la pianificazione? Fortemente raccomandato: inglese 12, matematica 12 o superiore e scienze di grado 12. Consigliato anche: Arti visive 10/11/12/IB, Design 11 e Tecnologia della comunicazione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プランニングについてはどのような授業を受講すればよいですか?強く推奨: 英語 12、数学 12 以上、科学 12 年生。こちらもお勧めします: ビジュアル アーツ 10/11/12/IB 、デザイン 11、およびコミュニケーション テクノロジー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기획을 하려면 어떤 수업을 들어야 하나요? 적극 권장 사항: 영어 12, 수학 12 이상, 과학 12학년. 또한 권장 사항: 시각 예술 10/11/12/IB, 디자인 11 및 커뮤니케이션 기술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Divê ez ji bo Plansaziyê çi dersan bigirim? Bi tundî tê pêşniyar kirin: Englishngilîzî 12, Math 12 an çêtir, û pola 12 Zanistî. Di heman demê de tê pêşniyar kirin: Hunerên Dîtbar 10/11/12/IB, Sêwiran 11, û Teknolojiya Ragihandinê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मैले योजनाको लागि कुन कक्षाहरू लिनुपर्छ? कडा रूपमा सिफारिस गरिएको: अंग्रेजी 12, गणित 12 वा राम्रो, र एक ग्रेड 12 विज्ञान। यो पनि सिफारिस गरिएको छ: भिजुअल आर्ट्स 10/11/12/IB , डिजाइन 11, र संचार प्रविधि 11/12।</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زه باید د پلان جوړولو لپاره کوم ټولګي واخلم؟ په کلکه سپارښتنه کیږي: انګلیسي 12، ریاضی 12 یا غوره، او د 12 ټولګي ساینس. همدارنګه وړاندیز شوی: بصری هنرونه 10/11/12/IB، ډیزاین 11، او د مخابراتو ټیکنالوژي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 aulas devo fazer para Planejamento? Fortemente recomendado: Inglês 12, Matemática 12 ou melhor e nota 12 em Ciências. Também recomendado: Artes Visuais 10/11/12/IB, Design 11 e Tecnologia de Comunicações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ਯੋਜਨਾਬੰਦੀ ਲਈ ਮੈਨੂੰ ਕਿਹੜੀਆਂ ਕਲਾਸਾਂ ਲੈਣੀਆਂ ਚਾਹੀਦੀਆਂ ਹਨ? ਜ਼ੋਰਦਾਰ ਤੌਰ 'ਤੇ ਸਿਫ਼ਾਰਸ਼ ਕੀਤੀ ਜਾਂਦੀ ਹੈ: ਅੰਗਰੇਜ਼ੀ 12, ਮੈਥ 12 ਜਾਂ ਬਿਹਤਰ, ਅਤੇ ਗ੍ਰੇਡ 12 ਸਾਇੰਸ। ਇਹ ਵੀ ਸਿਫ਼ਾਰਸ਼ ਕੀਤੀ ਜਾਂਦੀ ਹੈ: ਵਿਜ਼ੂਅਲ ਆਰਟਸ 10/11/12/IB, ਡਿਜ਼ਾਈਨ 11, ਅਤੇ ਸੰਚਾਰ ਤਕਨਾਲੋਜੀ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Какие курсы мне следует посещать по планированию? Настоятельно рекомендуется: английский 12, математика 12 или выше и естествознание 12 класса. Также рекомендуется: «Изобразительное искусство» 11.10.12/IB, «Дизайн 11» и «Коммуникационные технологии»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Које часове треба да похађам за планирање? Препоручљиво: енглески 12, математика 12 или бољи и 12 разред природних наука. Такође се препоручује: визуелна уметност 10/11/12/ИБ, дизајн 11 и комуникациона технологија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Waa maxay fasallada aan u qaato Qorshaynta? Si adag loogu taliyay: Ingiriisiga 12, Xisaabta 12 ama ka wanaagsan, iyo Sayniska fasalka 12. Waxa kale oo lagu taliyay: Farshaxanka Muuqaalka 10/11/12/IB , Naqshad 11, iyo Tignoolajiyada Isgaarsiinta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clases debo tomar para Planificación? Muy recomendado: Inglés 12, Matemáticas 12 o mejor y Ciencias de grado 12. También recomendado: Artes Visuales 10/11/12/IB, Diseño 11 y Tecnología de las Comunicaciones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ni madarasa gani ninapaswa kuchukua kwa ajili ya Kupanga? Inapendekezwa sana: Kiingereza 12, Math 12 au bora zaidi, na Sayansi ya daraja la 12. Inapendekezwa pia: Sanaa Zinazoonekana 10/11/12/IB , Design 11, na Teknolojia ya Mawasiliano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Vilka kurser ska jag ta för planering? Rekommenderas starkt: Engelska 12, matematik 12 eller bättre, och betyg 12 Naturvetenskap. Rekommenderas också: Visual Arts 10/11/12/IB , Design 11 och Communications Technology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Anong mga klase ang dapat kong kunin para sa Pagpaplano? Lubos na inirerekomenda: English 12, Math 12 o mas mataas, at grade 12 Science. Inirerekomenda din: Visual Arts 10/11/12/IB , Design 11, at Communications Technology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திட்டமிடலுக்கு நான் என்ன வகுப்புகளை எடுக்க வேண்டும்? கடுமையாகப் பரிந்துரைக்கப்படுகிறது: ஆங்கிலம் 12, கணிதம் 12 அல்லது அதற்கு மேல், மற்றும் ஒரு தரம் 12 அறிவியல். மேலும் பரிந்துரைக்கப்படுகிறது: விஷுவல் ஆர்ட்ஸ் 10/11/12/IB , வடிவமைப்பு 11, மற்றும் தகவல் தொடர்பு தொழில்நுட்பம்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ฉันควรเรียนวิชาใดในการวางแผน? ขอแนะนำ: ภาษาอังกฤษ 12, คณิตศาสตร์ 12 หรือดีกว่า และเกรด 12 วิทยาศาสตร์ แนะนำด้วย: ทัศนศิลป์ 10/11/12/IB การออกแบบ 11 และเทคโนโลยีการสื่อสาร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Planlama için hangi dersleri almalıyım? Şiddetle tavsiye edilir: İngilizce 12, Matematik 12 veya daha iyisi ve Fen Bilimleri 12. sınıf. Ayrıca önerilenler: Görsel Sanatlar 10/11/12/IB, Tasarım 11 ve İletişim Teknolojisi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Які заняття я маю відвідувати для планування? Настійно рекомендовано: англійська 12, математика 12 або краще та 12 клас природничих наук. Також рекомендовано: Образотворче мистецтво 10/11/12/IB, Дизайн 11 і Комунікаційні технології 11/12.</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پلاننگ کے لیے مجھے کون سی کلاسز لینی چاہیے؟ سختی سے تجویز کردہ: انگریزی 12، ریاضی 12 یا اس سے بہتر، اور گریڈ 12 سائنس۔ نیز تجویز کردہ: بصری آرٹس 10/11/12/IB، ڈیزائن 11، اور کمیونیکیشن ٹیکنالوجی 11/12۔</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Tôi nên học những lớp nào cho ngành Lập kế hoạch? Khuyến khích mạnh mẽ: Tiếng Anh 12, Toán 12 trở lên và Khoa học lớp 12. Cũng được đề xuất: Nghệ thuật thị giác 10/11/12/IB, Thiết kế 11 và Công nghệ truyền thông 12/11.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cf9b5892a4_0_27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cf9b5892a4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cf9b5892a4_0_28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cf9b5892a4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for Dalhousie’s School of Architecture:  Transcripts, 10-15 artworks/design projects that demonstrate your creativity and/or artistic skill. It may include free-hand sketches, precision drawings, paintings, furniture, sculpture, craft objects, creative photography, construction projects, etc., a  letter of intent, and two letters of reference.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Portofoli i hyrjes për Shkollën e Arkitekturës së Dalhousie: Transkriptet, 10-15 vepra arti/projekte dizajni që demonstrojnë kreativitetin dhe/ose aftësinë tuaj artistike. Mund të përfshijë skica me dorë të lirë, vizatime precize, piktura, mobilje, skulpturë, objekte artizanale, fotografi krijuese, projekte ndërtimi, etj., një letër qëllimi dhe dy letra referimi.</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محفظة القبول لكلية الهندسة المعمارية في Dalhousie: النصوص، 10-15 عملاً فنيًا/مشروع تصميم يُظهر إبداعك و/أو مهارتك الفنية. وقد تشمل الرسومات اليدوية والرسومات الدقيقة واللوحات والأثاث والنحت والأشياء الحرفية والتصوير الفوتوغرافي الإبداعي ومشاريع البناء وما إلى ذلك، وخطاب نوايا وخطابين مرجعيين.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Դալհաուզիի ճարտարապետական ​​դպրոցի մուտքի պորտֆոլիո. տեքստեր, 10-15 արվեստի գործեր/դիզայնի նախագծեր, որոնք ցույց են տալիս ձեր ստեղծագործականությունը և/կամ գեղարվեստական ​​հմտությունը: Այն կարող է ներառել ազատ ձեռքով էսքիզներ, ճշգրիտ գծագրեր, նկարներ, կահույք, քանդակ, արհեստագործական առարկաներ, ստեղծագործական լուսանկարչություն, շինարարական նախագծեր և այլն, մտադրությունների նամակ և երկու տեղեկանք: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达尔豪斯建筑学院入学作品集：成绩单、10-15 个艺术品/设计项目，展示您的创造力和/或艺术技能。它可能包括手绘草图、精密图纸、绘画、家具、雕塑、工艺品、创意摄影、建筑项目等、一份意向书和两封推荐信。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Entreeportfolio voor Dalhousie's School of Architecture: transcripties, 10-15 kunstwerken/ontwerpprojecten die uw creativiteit en/of artistieke vaardigheden demonstreren. Het kan gaan om schetsen uit de vrije hand, precisietekeningen, schilderijen, meubels, beeldhouwwerken, ambachtelijke voorwerpen, creatieve fotografie, bouwprojecten, enz., een intentieverklaring en twee referentiebrieven.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پورتفولیوی ورودی دانشکده معماری دالهوسی: رونوشت ها، 10-15 اثر هنری/پروژه طراحی که خلاقیت و/یا مهارت هنری شما را نشان می دهد. ممکن است شامل طرح‌هایی با دست آزاد، طراحی‌های دقیق، نقاشی‌ها، مبلمان، مجسمه‌سازی، اشیاء صنایع دستی، عکاسی خلاقانه، پروژه‌های ساختمانی و غیره، یک قصد نامه و دو نامه مرجع باشد.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d'entrée à l'École d'architecture de Dalhousie : relevés de notes, 10 à 15 œuvres d'art/projets de conception qui démontrent votre créativité et/ou vos compétences artistiques. Il peut inclure des croquis à main levée, des dessins de précision, des peintures, des meubles, des sculptures, des objets d'artisanat, des photographies créatives, des projets de construction, etc., une lettre d'intention et deux lettres de référence.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Aufnahmeportfolio für die Dalhousie’s School of Architecture: Zeugnisse, 10–15 Kunstwerke/Designprojekte, die Ihre Kreativität und/oder künstlerische Fähigkeiten unter Beweis stellen. Dazu können Freihandskizzen, Präzisionszeichnungen, Gemälde, Möbel, Skulpturen, Kunsthandwerksgegenstände, kreative Fotografie, Bauprojekte usw., eine Absichtserklärung und zwei Referenzschreiben gehören.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ડેલહાઉસીઝ સ્કૂલ ઑફ આર્કિટેક્ચર માટેનો પ્રવેશ પોર્ટફોલિયો: ટ્રાંસ્ક્રિપ્ટ્સ, 10-15 આર્ટવર્ક/ડિઝાઇન પ્રોજેક્ટ્સ કે જે તમારી સર્જનાત્મકતા અને/અથવા કલાત્મક કુશળતા દર્શાવે છે. તેમાં ફ્રી-હેન્ડ સ્કેચ, ચોકસાઇ રેખાંકનો, ચિત્રો, ફર્નિચર, શિલ્પ, હસ્તકલાની વસ્તુઓ, સર્જનાત્મક ફોટોગ્રાફી, બાંધકામ પ્રોજેક્ટ્સ, વગેરે, ઉદ્દેશ્યનો પત્ર અને સંદર્ભના બે પત્રોનો સમાવેશ થઈ શકે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डलहौजी स्कूल ऑफ आर्किटेक्चर के लिए प्रवेश पोर्टफोलियो: प्रतिलेख, 10-15 कलाकृतियाँ/डिज़ाइन परियोजनाएँ जो आपकी रचनात्मकता और/या कलात्मक कौशल को प्रदर्शित करती हैं। इसमें फ्री-हैंड स्केच, सटीक चित्र, पेंटिंग, फर्नीचर, मूर्तिकला, शिल्प वस्तुएं, रचनात्मक फोटोग्राफी, निर्माण परियोजनाएं आदि, एक आशय पत्र और संदर्भ के दो पत्र शामिल हो सकते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d'ingresso per la Scuola di Architettura di Dalhousie: trascrizioni, 10-15 opere d'arte/progetti di design che dimostrano la tua creatività e/o abilità artistica. Può includere schizzi a mano libera, disegni di precisione, dipinti, mobili, sculture, oggetti artigianali, fotografie creative, progetti di costruzione, ecc., una lettera di intenti e due lettere di referenza.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ダルハウジー建築学校の入学ポートフォリオ: 成績証明書、創造性や芸術的スキルを証明する 10 ～ 15 点のアートワーク/デザイン プロジェクト。これには、フリーハンドのスケッチ、精密な図面、絵画、家具、彫刻、工芸品、創造的な写真、建設プロジェクトなど、意向表明書、および 2 通の推薦状が含まれる場合があります。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건축 학교 입학 포트폴리오: 성적 증명서, 창의성 및/또는 예술적 기술을 보여주는 10-15개의 예술 작품/디자인 프로젝트. 여기에는 프리핸드 스케치, 정밀 도면, 그림, 가구, 조각, 공예품, 창의적인 사진, 건설 프로젝트 등, 의향서 및 추천서 2개가 포함될 수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Portfoliya Têketinê ji bo Dibistana Mîmarî ya Dalhousie: Veguhastin, 10-15 karên hunerî / projeyên sêwiranê yên ku afirîneriya we û/an jêhatiya hunerî nîşan didin. Dibe ku ew xêzên bi destê azad, xêzên rast, resim, mobîlya, peyker, tiştên hunerî, wênekêşiya afirîner, projeyên avahîsaziyê, hwd., nameyek niyetê, û du tîpên referansê dihewîne.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Dalhousie's School of Architecture को लागि प्रवेश पोर्टफोलियो: ट्रान्सक्रिप्टहरू, 10-15 कलाकृतिहरू/डिजाइन परियोजनाहरू जसले तपाईंको रचनात्मकता र/वा कलात्मक सीप प्रदर्शन गर्दछ। यसमा फ्रि-ह्यान्ड स्केचहरू, सटीक रेखाचित्रहरू, चित्रहरू, फर्नीचर, मूर्तिकला, शिल्प वस्तुहरू, रचनात्मक फोटोग्राफी, निर्माण परियोजनाहरू, इत्यादि, अभिप्रायको पत्र, र सन्दर्भका दुई अक्षरहरू समावेश हुन सक्छन्।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دلهوزي د ښوونځي د معمارۍ لپاره د ننوتلو پورټ فولیو: نقلونه، 10-15 هنري کارونه/ډیزاین پروژې چې ستاسو خلاقیت او/یا هنري مهارت څرګندوي. پدې کې ممکن د وړیا لاس سکیچونه، دقیق نقاشي، نقاشي، فرنیچر، مجسمه، هنري توکي، تخلیقي عکاسي، ساختماني پروژې، او نور شامل وي، د ارادې لیک، او د حوالې دوه لیکونه.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Portfólio de entrada para a Escola de Arquitetura de Dalhousie: Transcrições, 10 a 15 obras de arte/projetos de design que demonstram sua criatividade e/ou habilidade artística. Pode incluir esboços à mão livre, desenhos de precisão, pinturas, móveis, esculturas, objetos artesanais, fotografia criativa, projetos de construção, etc., uma carta de intenções e duas cartas de referência.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ਡਲਹੌਜ਼ੀ ਦੇ ਸਕੂਲ ਆਫ਼ ਆਰਕੀਟੈਕਚਰ ਲਈ ਪ੍ਰਵੇਸ਼ ਪੋਰਟਫੋਲੀਓ: ਟ੍ਰਾਂਸਕ੍ਰਿਪਟਸ, 10-15 ਆਰਟਵਰਕ/ਡਿਜ਼ਾਈਨ ਪ੍ਰੋਜੈਕਟ ਜੋ ਤੁਹਾਡੀ ਰਚਨਾਤਮਕਤਾ ਅਤੇ/ਜਾਂ ਕਲਾਤਮਕ ਹੁਨਰ ਦਾ ਪ੍ਰਦਰਸ਼ਨ ਕਰਦੇ ਹਨ। ਇਸ ਵਿੱਚ ਫ੍ਰੀ-ਹੈਂਡ ਸਕੈਚ, ਸ਼ੁੱਧਤਾ ਡਰਾਇੰਗ, ਪੇਂਟਿੰਗਜ਼, ਫਰਨੀਚਰ, ਮੂਰਤੀ, ਸ਼ਿਲਪਕਾਰੀ ਵਸਤੂਆਂ, ਰਚਨਾਤਮਕ ਫੋਟੋਗ੍ਰਾਫੀ, ਨਿਰਮਾਣ ਪ੍ਰੋਜੈਕਟ, ਆਦਿ, ਇਰਾਦੇ ਦਾ ਇੱਕ ਪੱਤਰ, ਅਤੇ ਸੰਦਰਭ ਦੇ ਦੋ ਅੱਖਰ ਸ਼ਾਮਲ ਹੋ ਸਕਦੇ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Входное портфолио в Школу архитектуры Далхаузи: стенограммы, 10–15 произведений искусства/дизайн-проектов, демонстрирующих ваши творческие способности и/или художественные навыки. Он может включать эскизы от руки, точные чертежи, картины, мебель, скульптуру, предметы ремесла, творческую фотографию, строительные проекты и т. д., письмо о намерениях и два рекомендательных письма.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Улазни портфолио за Далхоусие'с Сцхоол оф Арцхитецтуре: Транскрипти, 10-15 уметничких дела/дизајнерских пројеката који показују вашу креативност и/или уметничку вештину. Може укључивати скице слободном руком, прецизне цртеже, слике, намештај, скулптуре, занатске предмете, креативну фотографију, грађевинске пројекте, итд., писмо о намерама и два писма препоруке.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Galitaanka Portfolio ee Dugsiga Dalhousie ee Dhismaha: Qoraallada, 10-15 farshaxan/mashruuc naqshadeed oo muujinaya hal-abuurnimadaada iyo/ama xirfaddaada faneed. Waxa ku jiri kara sawir-gacmeedyo bilaash ah, sawirro sax ah, sawirro, alaab guri, farshaxan, shay farshaxan, sawir-qaadis hal-abuur leh, mashruucyo dhisme, iwm., warqad ujeeddo, iyo laba xaraf oo tixraac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Portafolio de ingreso a la Escuela de Arquitectura de Dalhousie: Transcripciones, 10-15 obras de arte/proyectos de diseño que demuestren su creatividad y/o habilidad artística. Puede incluir bocetos a mano alzada, dibujos de precisión, pinturas, muebles, esculturas, objetos artesanales, fotografía creativa, proyectos de construcción, etc., una carta de intención y dos cartas de referencia.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Kwingineko ya Kuingia kwa Shule ya Usanifu ya Dalhousie: Nakala, kazi za sanaa 10-15/miradi ya kubuni inayoonyesha ubunifu wako na/au ustadi wa kisanii. Inaweza kujumuisha michoro isiyolipishwa, michoro ya usahihi, uchoraji, fanicha, uchongaji, vitu vya ufundi, upigaji picha wa ubunifu, miradi ya ujenzi, n.k., barua ya nia, na barua mbili za marejeleo.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Ingångsportfölj för Dalhousies School of Architecture: Avskrifter, 10-15 konstverk/designprojekt som visar din kreativitet och/eller konstnärliga skicklighet. Det kan innehålla frihandsskisser, precisionsritningar, målningar, möbler, skulptur, hantverksföremål, kreativ fotografering, byggprojekt etc., en avsiktsförklaring och två referensbrev.</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para sa Dalhousie's School of Architecture: Transcripts, 10-15 artworks/design projects na nagpapakita ng iyong pagkamalikhain at/o artistikong kasanayan. Maaaring kabilang dito ang mga free-hand sketch, precision drawing, painting, furniture, sculpture, craft objects, creative photography, construction projects, atbp., isang letter of intent, at dalawang letter of reference.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டல்ஹௌசியின் கட்டிடக்கலைப் பள்ளிக்கான நுழைவுச் சேவை: டிரான்ஸ்கிரிப்டுகள், உங்கள் படைப்பாற்றல் மற்றும்/அல்லது கலைத் திறனை வெளிப்படுத்தும் 10-15 கலைப்படைப்புகள்/வடிவமைப்பு திட்டங்கள். இது இலவச கை ஓவியங்கள், துல்லியமான வரைபடங்கள், ஓவியங்கள், தளபாடங்கள், சிற்பம், கைவினைப் பொருட்கள், ஆக்கப்பூர்வமான புகைப்படம் எடுத்தல், கட்டுமானத் திட்டங்கள் போன்றவை, ஒரு கடிதம் மற்றும் இரண்டு குறிப்பு கடிதங்கள் ஆகியவற்றை உள்ளடக்கியிருக்கலாம்.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ผลงานทางเข้าสำหรับโรงเรียนสถาปัตยกรรมศาสตร์ของ Dalhousie: ใบรับรองผลการเรียน งานศิลปะ/โครงการออกแบบ 10-15 ชิ้นที่แสดงให้เห็นถึงความคิดสร้างสรรค์และ/หรือทักษะทางศิลปะของคุณ อาจรวมถึงภาพร่างด้วยมือเปล่า การวาดภาพที่แม่นยำ ภาพวาด เฟอร์นิเจอร์ ประติมากรรม วัตถุงานฝีมือ การถ่ายภาพเชิงสร้างสรรค์ โครงการก่อสร้าง ฯลฯ หนังสือแสดงเจตจำนง และจดหมายอ้างอิงสองฉบับ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Dalhousie Mimarlık Okulu Giriş Portföyü: Transkriptler, yaratıcılığınızı ve/veya sanatsal becerilerinizi gösteren 10-15 sanat eseri/tasarım projesi. Serbest el çizimleri, hassas çizimler, resimler, mobilyalar, heykeller, el sanatları nesneleri, yaratıcı fotoğrafçılık, inşaat projeleri vb., bir niyet mektubu ve iki referans mektubu içerebilir.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Вхідне портфоліо до Школи архітектури Далхаузі: стенограми, 10-15 робіт/дизайнерських проектів, які демонструють вашу творчість та/або художні здібності. Він може включати ескізи від руки, точні креслення, картини, меблі, скульптуру, ремісничі предмети, творчу фотографію, будівельні проекти тощо, лист про наміри та два рекомендаційні листи.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ڈلہوزی کے اسکول آف آرکیٹیکچر کے لیے داخلہ پورٹ فولیو: نقلیں، 10-15 آرٹ ورکس/ڈیزائن پروجیکٹس جو آپ کی تخلیقی صلاحیتوں اور/یا فنکارانہ مہارت کو ظاہر کرتے ہیں۔ اس میں فری ہینڈ اسکیچز، پریزیشن ڈرائنگ، پینٹنگز، فرنیچر، مجسمہ سازی، دستکاری کی اشیاء، تخلیقی فوٹو گرافی، تعمیراتی منصوبے وغیرہ، ارادے کا ایک خط، اور حوالہ کے دو خط شامل ہو سکتے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Danh mục đầu vào của Trường Kiến trúc Dalhousie: Bảng điểm, 10-15 tác phẩm nghệ thuật/dự án thiết kế thể hiện khả năng sáng tạo và/hoặc kỹ năng nghệ thuật của bạn. Nó có thể bao gồm các bản phác thảo tự do, bản vẽ chính xác, tranh vẽ, đồ nội thất, tác phẩm điêu khắc, đồ thủ công, nhiếp ảnh sáng tạo, dự án xây dựng, v.v., một lá thư bày tỏ ý định và hai lá thư giới thiệu.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5b6e350e5e_0_91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25b6e350e5e_0_9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1a8030fe76_0_113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21a8030fe76_0_1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December 2024 generated on 5/3/2025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What is the difference between Art 11/12 and IB? You DO NOT have to take Visual Arts again in grade 11 or 12. Visual Arts 11: One semester. Mostly taught by Ms. Bruce (better!) Continues the pattern of demo, practice, develop ideas, and make a project, but with more independence. When I teach it, the units are: drawing texture with alternative media, printmaking, acrylic painting, sculpted clay heads, art history and the final project. Option to continue into Visual Arts 12. IB Visual Arts: You need to commit to three semesters. You can take art alone without doing the whole IB program. Always taught by Ms. Bruce. More internationally focused. Very good for organized and independent students. Generally, it starts with a sped up version of Art 11, followed by Visual Arts 12, and some university level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Cili është ndryshimi midis Art 11/12 dhe IB? NUK DUHET të merrni sërish Arte Pamore në klasën 11 ose 12. Artet pamore 11: Një semestër. Mësohet kryesisht nga znj. Bruce (më mirë!) Vazhdon modelin e demonstrimit, praktikës, zhvillimit të ideve dhe krijimit të një projekti, por me më shumë pavarësi. Kur e mësoj, njësitë janë: vizatimi i teksturës me media alternative, printimi, piktura akrilike, kokat e skalitura prej balte, historia e artit dhe projekti përfundimtar. Opsioni për të vazhduar në Artet Pamore 12. IB Visual Arts: Ju duhet të angazhoheni në tre semestra. Ju mund ta merrni artin vetëm pa bërë të gjithë programin IB. Mësohet gjithmonë nga znj. Bruce. Më e fokusuar ndërkombëtarisht. Shumë e mirë për studentë të organizuar dhe të pavarur. Në përgjithësi, ai fillon me një version të përshpejtuar të Artit 11, i ndjekur nga Artet Pamore 12 dhe disa arte të nivelit universitar.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الفرق بين المادة 11/12 والبكالوريا الدولية؟ ليس عليك دراسة الفنون البصرية مرة أخرى في الصف 11 أو 12. الفنون البصرية 11: فصل دراسي واحد. يتم تدريسه في الغالب على يد السيدة بروس (أفضل!) يستمر في نمط العرض والممارسة وتطوير الأفكار وإنشاء المشروع، ولكن بمزيد من الاستقلالية. عندما أقوم بتدريسها، فإن الوحدات هي: رسم النسيج باستخدام الوسائط البديلة، والطباعة، والرسم الأكريليك، ورؤوس الطين المنحوتة، وتاريخ الفن، والمشروع النهائي. خيار الاستمرار في الفنون البصرية 12. البكالوريا الدولية الفنون البصرية: يجب عليك الالتزام بثلاثة فصول دراسية. يمكنك أن تأخذ الفن بمفردك دون القيام ببرنامج البكالوريا الدولية بالكامل. تدرس دائما من قبل السيدة بروس. أكثر تركيزا على المستوى الدولي. جيد جدًا للطلاب المنظمين والمستقلين. بشكل عام، يبدأ الأمر بنسخة سريعة من الفن 11، يليه الفنون البصرية 12، وبعض الفنون على مستوى الجامعة.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Ո՞րն է տարբերությունը Art 11/12-ի և IB-ի միջև: Դու ՊԱՐՏԱԴԻՐ ՉԵՔ կրկին անցնել Վիզուալ արվեստ 11-րդ կամ 12-րդ դասարաններում: Տեսողական արվեստ 11. Մեկ կիսամյակ: Հիմնականում դասավանդում է տիկին Բրյուսը (ավելի լավ!) Շարունակում է ցուցադրման օրինաչափությունը, պրակտիկան, մշակում է գաղափարներ և կազմում նախագիծ, բայց ավելի մեծ անկախությամբ: Երբ ես դասավանդում եմ այն, միավորներն են՝ այլընտրանքային կրիչներով հյուսվածքի նկարում, տպագրություն, ակրիլային նկարչություն, քանդակված կավե գլուխներ, արվեստի պատմություն և վերջնական նախագիծ: Տեսողական արվեստը շարունակելու տարբերակ 12. IB Visual Arts. Դուք պետք է անցնեք երեք կիսամյակ: Դուք կարող եք արվեստը մենակ վերցնել՝ առանց ամբողջ IB ծրագիրը կատարելու: Միշտ դասավանդում է տիկին Բրյուսը: Ավելի միջազգային կենտրոնացված: Շատ լավ կազմակերպված և անկախ ուսանողների համար: Ընդհանուր առմամբ, այն սկսվում է Art 11-ի արագացված տարբերակից, որին հաջորդում է Visual Arts 12-ը և որոշ համալսարանական մակարդակի արվեստ: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11/12 和 IB 有什么区别？您不必在 11 年级或 12 年级再次修读视觉艺术。视觉艺术 11：一个学期。主要由 Bruce 女士教授（更好！） 继续演示、实践、发展想法和制作项目的模式，但更加独立。当我教授它时，单元是：用替代媒体绘制纹理、版画、丙烯画、雕刻粘土头、艺术史和最终项目。选择继续学习视觉艺术 12. IB 视觉艺术：您需要学习三个学期。你可以单独学习艺术，而不需要完成整个 IB 课程。一直由布鲁斯女士教导。更加注重国际化。非常适合有组织和独立的学生。一般来说，它从 Art 11 的加速版本开始，然后是 Visual Arts 12 和一些大学水平的艺术。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Wat is het verschil tussen Art 11/12 en IB? In groep 11 of 12 hoef je NIET opnieuw Beeldende Kunst te volgen. Beeldende Kunst 11: Eén semester. Meestal gegeven door mevrouw Bruce (beter!) Zet ​​het patroon van demo, oefenen, ontwikkelen van ideeën en het maken van een project voort, maar met meer onafhankelijkheid. Als ik het les geef, zijn de eenheden: textuur tekenen met alternatieve media, prentkunst, schilderen met acryl, hoofden van gebeeldhouwde klei, kunstgeschiedenis en het eindproject. Mogelijkheid om door te stromen naar Beeldende Kunsten 12. IB Beeldende Kunsten: Je moet je engageren voor drie semesters. Je kunt kunst alleen volgen zonder het hele IB-programma te volgen. Altijd les van mevrouw Bruce. Meer internationaal gericht. Zeer goed voor georganiseerde en onafhankelijke studenten. Over het algemeen begint het met een versnelde versie van Art 11, gevolgd door Visual Arts 12 en wat kunst op universitair niveau.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تفاوت Art 11/12 و IB چیست؟ شما مجبور نیستید دوباره در کلاس 11 یا 12 هنرهای تجسمی را شرکت کنید. هنرهای تجسمی 11: یک ترم. بیشتر توسط خانم بروس تدریس می شود (بهتر!) الگوی دمو، تمرین، توسعه ایده و ساخت پروژه را ادامه می دهد، اما با استقلال بیشتر. وقتی من آن را تدریس می کنم، واحدها عبارتند از: طراحی بافت با رسانه های جایگزین، چاپ، نقاشی اکریلیک، سرهای گلی حجاری شده، تاریخ هنر و پروژه نهایی. گزینه ای برای ادامه در هنرهای تجسمی 12. هنرهای تجسمی آی بی: شما باید سه ترم تحصیل کنید. شما می توانید بدون انجام کل برنامه IB هنر را به تنهایی انجام دهید. همیشه توسط خانم بروس تدریس می شود. بیشتر در سطح بین المللی متمرکز شده است. برای دانش آموزان سازمان یافته و مستقل بسیار خوب است. به طور کلی، با یک نسخه تسریع شده Art 11 شروع می شود و پس از آن Visual Arts 12 و برخی از هنرهای سطح دانشگاهی قرار می گیرد.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Quelle est la différence entre les articles 11/12 et l'IB ? Vous n'êtes PAS obligé de reprendre les cours d'arts visuels en 11e ou 12e année. Arts visuels 11 : un semestre. Principalement enseigné par Mme Bruce (mieux !) Continue le modèle de démonstration, pratique, développe des idées et réalise un projet, mais avec plus d'indépendance. Lorsque je l'enseigne, les unités sont : le dessin de texture avec des médias alternatifs, la gravure, la peinture acrylique, les têtes en argile sculptées, l'histoire de l'art et le projet final. Possibilité de continuer en Arts visuels 12. Arts visuels de l'IB : vous devez vous engager sur trois semestres. Vous pouvez suivre des cours d'art seul sans suivre tout le programme de l'IB. Toujours enseigné par Mme Bruce. Plus tourné vers l’international. Très bien pour les étudiants organisés et indépendants. Généralement, cela commence par une version accélérée d'Art 11, suivie par Arts visuels 12 et quelques arts de niveau universitaire.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ist der Unterschied zwischen Art 11/12 und IB? Sie müssen in der 11. oder 12. Klasse NICHT noch einmal Bildende Kunst belegen. Bildende Kunst 11: Ein Semester. Hauptsächlich von Frau Bruce unterrichtet (besser!). Setzt das Muster von Demo, Üben, Entwickeln von Ideen und Erstellen eines Projekts fort, jedoch mit mehr Unabhängigkeit. Wenn ich es unterrichte, sind die Einheiten: Zeichnen von Texturen mit alternativen Medien, Druckgrafik, Acrylmalerei, geformte Tonköpfe, Kunstgeschichte und das Abschlussprojekt. Möglichkeit, mit Visual Arts 12 fortzufahren. IB Visual Arts: Sie müssen sich auf drei Semester verpflichten. Sie können Kunst alleine studieren, ohne das gesamte IB-Programm zu absolvieren. Immer von Frau Bruce unterrichtet. Internationaler ausgerichtet. Sehr gut für organisierte und unabhängige Studierende. Im Allgemeinen beginnt es mit einer beschleunigten Version von Art 11, gefolgt von Visual Arts 12 und etwas Kunst auf Universitätsniveau.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આર્ટ 11/12 અને IB વચ્ચે શું તફાવત છે? તમારે ગ્રેડ 11 અથવા 12 માં ફરીથી વિઝ્યુઅલ આર્ટસ લેવાની જરૂર નથી. વિઝ્યુઅલ આર્ટસ 11: એક સેમેસ્ટર. મોટે ભાગે શ્રીમતી બ્રુસ દ્વારા શીખવવામાં આવે છે (વધુ સારી!) ડેમો, પ્રેક્ટિસ, વિચારો વિકસાવવા અને પ્રોજેક્ટ બનાવવાની પેટર્ન ચાલુ રાખે છે, પરંતુ વધુ સ્વતંત્રતા સાથે. જ્યારે હું તેને શીખવું છું, ત્યારે એકમો છે: વૈકલ્પિક માધ્યમો સાથે ટેક્સચર દોરવા, પ્રિન્ટમેકિંગ, એક્રેલિક પેઇન્ટિંગ, માટીના શિલ્પ, કલા ઇતિહાસ અને અંતિમ પ્રોજેક્ટ. વિઝ્યુઅલ આર્ટ્સમાં ચાલુ રાખવાનો વિકલ્પ 12. IB વિઝ્યુઅલ આર્ટ્સ: તમારે ત્રણ સેમેસ્ટર માટે પ્રતિબદ્ધ થવાની જરૂર છે. તમે આખો આઇબી પ્રોગ્રામ કર્યા વિના એકલા આર્ટ લઈ શકો છો. હંમેશા શ્રીમતી બ્રુસ દ્વારા શીખવવામાં આવે છે. વધુ આંતરરાષ્ટ્રીય સ્તરે કેન્દ્રિત. સંગઠિત અને સ્વતંત્ર વિદ્યાર્થીઓ માટે ખૂબ સારું. સામાન્ય રીતે, તે આર્ટ 11 ના ઝડપી સંસ્કરણથી શરૂ થાય છે, ત્યારબાદ વિઝ્યુઅલ આર્ટસ 12 અને કેટલીક યુનિવર્સિટી લેવલની આર્ટ આવે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अनुच्छेद 11/12 और आईबी में क्या अंतर है? आपको कक्षा 11 या 12 में दोबारा दृश्य कला लेने की आवश्यकता नहीं है। दृश्य कला 11: एक सेमेस्टर। ज्यादातर सुश्री ब्रूस द्वारा सिखाया जाता है (बेहतर!) डेमो, अभ्यास, विचारों को विकसित करने और एक परियोजना बनाने के पैटर्न को जारी रखता है, लेकिन अधिक स्वतंत्रता के साथ। जब मैं इसे सिखाता हूं, तो इकाइयां हैं: वैकल्पिक मीडिया के साथ बनावट बनाना, प्रिंटमेकिंग, ऐक्रेलिक पेंटिंग, मिट्टी के सिर गढ़े हुए, कला इतिहास और अंतिम परियोजना। विजुअल आर्ट्स में जारी रखने का विकल्प 12. आईबी विजुअल आर्ट्स: आपको तीन सेमेस्टर के लिए प्रतिबद्ध होना होगा। आप संपूर्ण आईबी कार्यक्रम किए बिना कला को अकेले ले सकते हैं। हमेशा सुश्री ब्रूस द्वारा पढ़ाया जाता है। अधिक अंतरराष्ट्रीय स्तर पर केंद्रित. संगठित और स्वतंत्र छात्रों के लिए बहुत अच्छा है। आम तौर पर, इसकी शुरुआत कला 11 के त्वरित संस्करण से होती है, उसके बाद दृश्य कला 12 और कुछ विश्वविद्यालय स्तर की कला से होती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 è la differenza tra l'articolo 11/12 e l'IB? NON devi frequentare nuovamente Arti visive al grado 11 o 12. Arti visive 11: un semestre. Insegnato principalmente dalla signora Bruce (meglio!). Continua lo schema di demo, pratica, sviluppo di idee e realizzazione di un progetto, ma con maggiore indipendenza. Quando lo insegno, le unità sono: disegno di texture con media alternativi, incisione, pittura acrilica, teste scolpite in argilla, storia dell'arte e il progetto finale. Opzione per continuare con Arti visive 12. IB Arti visive: devi impegnarti per tre semestri. Puoi seguire solo l'arte senza seguire l'intero programma IB. Sempre insegnato dalla signora Bruce. Più focalizzato a livello internazionale. Ottimo per studenti organizzati e indipendenti. In genere, si inizia con una versione accelerata dell'Arte 11, seguita da Arti visive 12 e alcune opere d'arte di livello universitario.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11/12 と IB の違いは何ですか? 11 年生または 12 年生で再びビジュアル アーツを受講する必要はありません。ビジュアル アーツ 11: 1 学期。ほとんどがブルースさんによって教えられました (もっと良いです!) デモ、練習、アイデアの開発、プロジェクトの作成のパターンを継続しますが、より独立性が高くなります。私が教えるときの単元は、代替メディアを使ったテクスチャの描画、版画制作、アクリル絵の具、粘土の頭の彫刻、美術史、そして最終プロジェクトです。ビジュアル アーツ 12 に進むオプション。IB ビジュアル アーツ: 3 学期を受講する必要があります。 IB プログラム全体を受講しなくても、アートだけを受講することもできます。いつもブルース先生に教えていただいています。より国際的に焦点を当てています。組織的で独立した学生に非常に適しています。一般に、アート 11 の高速バージョンから始まり、次にビジュアル アーツ 12、および大学レベルのアートが続きます。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11/12와 IB의 차이점은 무엇입니까? 11학년이나 12학년에 시각 예술을 다시 수강할 필요는 없습니다. 시각 예술 11: 한 학기. 주로 Ms. Bruce가 가르칩니다(더 좋습니다!) 데모, 연습, 아이디어 개발, 프로젝트 만들기의 패턴을 계속하지만 더 독립적입니다. 제가 가르칠 때의 단위는 대체 매체를 사용한 질감 그리기, 판화 제작, 아크릴 페인팅, 조각된 점토 머리, 미술사 및 최종 프로젝트입니다. 시각 예술로 계속 진학할 수 있는 옵션 12. IB 시각 예술: 3학기를 수강해야 합니다. IB 프로그램 전체를 수강하지 않고도 미술만 수강할 수 있습니다. 항상 Ms. Bruce가 가르쳤습니다. 좀 더 국제적으로 초점을 맞췄습니다. 체계적이고 독립적인 학생들에게 매우 좋습니다. 일반적으로 Art 11의 빠른 버전으로 시작하고 Visual Arts 12와 일부 대학 수준의 아트가 이어집니다.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Cûdahiya di navbera Art 11/12 û IB de çi ye? Ne hewce ye ku hûn di pola 11 an 12-an de dîsa Hunerên Dîtbarî bistînin. Hunerên Dîtbar 11: Semesterek. Bi piranî ji hêla Xanim Bruce ve hatî hîn kirin (çêtir!) Nimûneya demo, pratîkê, pêşdebirina ramanan û çêkirina projeyekê berdewam dike, lê bi bêtir serbixwe. Dema ku ez wê hîn dikim, yekîne ev in: xêzkirina tevna bi medyaya alternatîf, çapkirin, boyaxkirina akrilîk, serên axur ên peyker, dîroka hunerê û projeya dawîn. Vebijêrk ku hûn di Hunerên Dîtbarî de dom bikin 12. Hunerên Dîtbarî IB: Pêdivî ye ku hûn sê semesteran bikin. Hûn dikarin bêyî kirina tevahiya bernameya IB-ê hunerê bi tenê bigirin. Her tim ji aliyê Bruce Xanim ve tê hîn kirin. Zêdetir bal kişand ser navneteweyî. Ji bo xwendekarên rêxistinkirî û serbixwe pir baş e. Bi gelemperî, ew bi guhertoyek bilez a Hunerê 11 dest pê dike, li dûv Hunerên Dîtbar 12, û hin hunerên asta zanîngehê.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 11/12 र IB बीच के भिन्नता छ? तपाईंले कक्षा ११ वा १२ मा फेरि भिजुअल आर्ट्स लिनु पर्दैन। भिजुअल आर्ट्स ११: एक सेमेस्टर। धेरै जसो सुश्री ब्रुस (राम्रो!) द्वारा सिकाइएको डेमो, अभ्यास, विचारहरू विकास गर्ने, र परियोजना बनाउनको ढाँचा जारी राख्छ, तर थप स्वतन्त्रताका साथ। जब मैले यसलाई सिकाउँछु, एकाइहरू हुन्: वैकल्पिक मिडिया, प्रिन्टमेकिंग, एक्रिलिक चित्रकला, मूर्तिकला माटोको टाउको, कला इतिहास र अन्तिम परियोजना। भिजुअल आर्ट्समा जारी राख्ने विकल्प 12. IB भिजुअल आर्ट्स: तपाईंले तीन सेमेस्टरहरूमा प्रतिबद्ध हुनुपर्छ। तपाईं सम्पूर्ण IB कार्यक्रम नगरी एक्लै कला लिन सक्नुहुन्छ। सधैं सुश्री ब्रुस द्वारा सिकाइएको। अधिक अन्तर्राष्ट्रिय ध्यान केन्द्रित। संगठित र स्वतन्त्र विद्यार्थीहरूको लागि धेरै राम्रो। सामान्यतया, यो कला 11 को एक स्पीड अप संस्करण संग सुरु हुन्छ, पछि दृश्य कला 12, र केहि विश्वविद्यालय स्तर कला।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آرټ 11/12 او IB ترمنځ توپیر څه دی؟ تاسو اړتیا نلرئ چې بصري هنرونه بیا په 11 یا 12 ټولګي کې واخلئ. بصري هنرونه 11: یو سمستر. ډیری د آغلې بروس لخوا تدریس شوی (غوره!) د ډیمو نمونې ته دوام ورکوي ، تمرین کوي ​​، نظرونه رامینځته کوي ، او پروژه رامینځته کوي ، مګر د ډیر خپلواکۍ سره. کله چې زه دا درس ورکوم، واحدونه دا دي: د بدیل میډیا سره د جوړښت انځور کول، چاپ جوړونه، اکریلیک نقاشي، مجسمه شوي خټې سرونه، د هنر تاریخ او وروستۍ پروژه. بصری هنرونو ته د دوام ورکولو اختیار 12. د IB بصری هنرونه: تاسو اړتیا لرئ درې سمسترونو ته ژمن اوسئ. تاسو کولی شئ یوازې د IB برنامې ترسره کولو پرته هنر واخلئ. تل د آغلې بروس لخوا تدریس کیږي. په نړیواله کچه ډیر تمرکز. د منظم او خپلواک زده کونکو لپاره خورا ښه. عموما، دا د آرټ 11 ګړندۍ نسخه سره پیل کیږي، وروسته د بصری هنر 12، او د پوهنتون په کچه ځینې هنر.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 é a diferença entre o Art. 11/12 e o IB? Você NÃO precisa cursar Artes Visuais novamente na 11ª ou 12ª série. Artes Visuais 11: Um semestre. Principalmente ministrado pela Sra. Bruce (melhor!) Continua o padrão de demonstrar, praticar, desenvolver ideias e fazer um projeto, mas com mais independência. Quando ensino, as unidades são: desenho de textura com mídias alternativas, gravura, pintura acrílica, cabeças esculpidas em argila, história da arte e projeto final. Opção de continuar em Artes Visuais 12. IB Artes Visuais: Você precisa se comprometer com três semestres. Você pode fazer arte sozinho, sem fazer todo o programa IB. Sempre ensinado pela Sra. Bruce. Mais focado internacionalmente. Muito bom para estudantes organizados e independentes. Geralmente, começa com uma versão acelerada do Art 11, seguida pelas Artes Visuais 12 e algumas artes de nível universitário.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ਕਲਾ 11/12 ਅਤੇ IB ਵਿੱਚ ਕੀ ਅੰਤਰ ਹੈ? ਤੁਹਾਨੂੰ ਗ੍ਰੇਡ 11 ਜਾਂ 12 ਵਿੱਚ ਦੁਬਾਰਾ ਵਿਜ਼ੂਅਲ ਆਰਟਸ ਲੈਣ ਦੀ ਲੋੜ ਨਹੀਂ ਹੈ। ਵਿਜ਼ੂਅਲ ਆਰਟਸ 11: ਇੱਕ ਸਮੈਸਟਰ। ਜਿਆਦਾਤਰ ਸ਼੍ਰੀਮਤੀ ਬਰੂਸ ਦੁਆਰਾ ਸਿਖਾਇਆ ਗਿਆ (ਬਿਹਤਰ!) ਡੈਮੋ, ਅਭਿਆਸ, ਵਿਚਾਰਾਂ ਦਾ ਵਿਕਾਸ, ਅਤੇ ਇੱਕ ਪ੍ਰੋਜੈਕਟ ਬਣਾਉਣ ਦੇ ਪੈਟਰਨ ਨੂੰ ਜਾਰੀ ਰੱਖਦਾ ਹੈ, ਪਰ ਵਧੇਰੇ ਸੁਤੰਤਰਤਾ ਨਾਲ। ਜਦੋਂ ਮੈਂ ਇਸਨੂੰ ਸਿਖਾਉਂਦਾ ਹਾਂ, ਤਾਂ ਇਕਾਈਆਂ ਹਨ: ਵਿਕਲਪਕ ਮਾਧਿਅਮ ਨਾਲ ਡਰਾਇੰਗ ਟੈਕਸਟ, ਪ੍ਰਿੰਟਮੇਕਿੰਗ, ਐਕ੍ਰੀਲਿਕ ਪੇਂਟਿੰਗ, ਮੂਰਤੀ ਵਾਲੇ ਮਿੱਟੀ ਦੇ ਸਿਰ, ਕਲਾ ਇਤਿਹਾਸ ਅਤੇ ਅੰਤਮ ਪ੍ਰੋਜੈਕਟ। ਵਿਜ਼ੂਅਲ ਆਰਟਸ ਵਿੱਚ ਜਾਰੀ ਰੱਖਣ ਦਾ ਵਿਕਲਪ 12. IB ਵਿਜ਼ੂਅਲ ਆਰਟਸ: ਤੁਹਾਨੂੰ ਤਿੰਨ ਸਮੈਸਟਰਾਂ ਲਈ ਵਚਨਬੱਧ ਕਰਨ ਦੀ ਲੋੜ ਹੈ। ਤੁਸੀਂ ਪੂਰਾ IB ਪ੍ਰੋਗਰਾਮ ਕੀਤੇ ਬਿਨਾਂ ਇਕੱਲੇ ਕਲਾ ਲੈ ਸਕਦੇ ਹੋ। ਹਮੇਸ਼ਾ ਸ਼੍ਰੀਮਤੀ ਬਰੂਸ ਦੁਆਰਾ ਸਿਖਾਇਆ ਜਾਂਦਾ ਹੈ। ਵਧੇਰੇ ਅੰਤਰਰਾਸ਼ਟਰੀ ਤੌਰ 'ਤੇ ਕੇਂਦ੍ਰਿਤ. ਸੰਗਠਿਤ ਅਤੇ ਸੁਤੰਤਰ ਵਿਦਿਆਰਥੀਆਂ ਲਈ ਬਹੁਤ ਵਧੀਆ। ਆਮ ਤੌਰ 'ਤੇ, ਇਹ ਆਰਟ 11 ਦੇ ਇੱਕ ਤੇਜ਼ ਸੰਸਕਰਣ ਨਾਲ ਸ਼ੁਰੂ ਹੁੰਦਾ ਹੈ, ਇਸਦੇ ਬਾਅਦ ਵਿਜ਼ੂਅਲ ਆਰਟਸ 12, ਅਤੇ ਕੁਝ ਯੂਨੀਵਰਸਿਟੀ ਪੱਧਰ ਦੀ ਕਲਾ।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 чем разница между Статьями 11/12 и IB? Вам НЕ НУЖНО снова изучать изобразительное искусство в 11 или 12 классе. Изобразительное искусство 11: один семестр. В основном преподает г-жа Брюс (лучше!) Продолжает демонстрацию, практику, разработку идей и создание проекта, но с большей независимостью. Когда я преподаю, блоками являются: рисование текстуры с помощью альтернативных материалов, гравюра, рисование акрилом, скульптурные головы из глины, история искусства и окончательный проект. Возможность продолжить изучение визуальных искусств 12. IB Visual Arts: вам необходимо пройти три семестра. Вы можете заниматься только искусством, не проходя всю программу IB. Всегда преподавала г-жа Брюс. Больше ориентированы на международный уровень. Очень хорошо для организованных и независимых студентов. Обычно он начинается с ускоренной версии «Искусство 11», за которым следует «Изобразительное искусство 12» и немного искусства университетского уровня.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Која је разлика између Арт 11/12 и ИБ? НЕ МОРАТЕ поново полагати визуелне уметности у 11. или 12. разреду. Визуелне уметности 11: Један семестар. Углавном предаје госпођа Брус (боље!) Наставља шаблон демо, вежба, развија идеје и прави пројекат, али са више независности. Када га предајем, јединице су: цртање текстуре алтернативним медијима, графика, сликање акрилом, вајане главе од глине, историја уметности и завршни пројекат. Опција за наставак Визуелних уметности 12. ИБ Висуал Артс: Морате се посветити три семестра. Можете се бавити умјетношћу сами, а да не радите цијели ИБ програм. Увек је предавала госпођа Брус. Више међународно фокусиран. Веома добро за организоване и самосталне студенте. Уопштено, почиње са убрзаном верзијом Арт 11, праћеном Визуелним уметностима 12, и неким уметничким делом на универзитетском нивоу.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Waa maxay faraqa u dhexeeya Art 11/12 iyo IB? Uma baahnid inaad mar kale qaadato Farshaxanka Muuqaalka fasalka 11 ama 12. Farshaxanka Muuqaalka 11: Hal semester. Inta badan waxaa baray Ms. Bruce (ka fiican!) Waxay sii wadaa qaabka demo, ku celcelinta, horumariso fikradaha, oo sameyso mashruuc, laakiin leh madax banaani dheeraad ah. Markaan barayo, cutubyadu waa: sawirida qaab-dhismeedka oo leh warbaahin kale, daabacaad, rinjiyeyn akril ah, madaxyo dhoobo la sawiray, taariikhda farshaxanka iyo mashruuca ugu dambeeya. Ikhtiyaarka aad ku sii wadan karto Farshaxanka Muuqaalka 12. Farshaxanka Muuqaalka IB: Waxaad u baahan tahay inaad ballan qaaddo saddex semester. Waxaad keligaa qaadan kartaa farshaxanka adoon samaynin barnaamijka IB oo dhan. Had iyo jeer waxaa wax bara Marwo Bruce. In badan oo caalami ah diiradda. Aad ugu fiican ardayda abaabulan iyo kuwa madaxbannaan. Guud ahaan, waxa ay ku bilaabataa nooca la dedejiyey ee Farshaxanka 11, oo ay ku xigto Farshaxanka Muuqaalka 12, iyo farshaxan heer jaamacadeed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¿Cuál es la diferencia entre el Art 11/12 y el IB? NO tienes que volver a tomar Artes Visuales en los grados 11 o 12. Artes Visuales 11: Un semestre. Impartido principalmente por la Sra. Bruce (¡mejor!). Continúa el patrón de demostración, práctica, desarrollo de ideas y creación de un proyecto, pero con más independencia. Cuando lo enseño, las unidades son: dibujo de textura con medios alternativos, grabado, pintura acrílica, cabezas de barro esculpidas, historia del arte y el proyecto final. Opción de continuar con Artes Visuales 12. Artes Visuales IB: Debes comprometerte a tres semestres. Puedes cursar arte solo sin realizar todo el programa del IB. Siempre impartido por la Sra. Bruce. Más centrado internacionalmente. Muy bueno para estudiantes organizados e independientes. Generalmente, comienza con una versión acelerada de Arte 11, seguida de Artes Visuales 12 y algo de arte de nivel universitario.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Kuna tofauti gani kati ya Sanaa ya 11/12 na IB? SIO LAZIMA kuchukua Sanaa ya Visual tena katika daraja la 11 au 12. Sanaa ya Picha 11: Muhula mmoja. Hufunzwa zaidi na Bi. Bruce (bora zaidi!) Huendelea na muundo wa onyesho, mazoezi, kuendeleza mawazo, na kufanya mradi, lakini kwa uhuru zaidi. Ninapoifundisha, vitengo ni: kuchora maandishi na media mbadala, utengenezaji wa uchapishaji, uchoraji wa akriliki, vichwa vya udongo vilivyochongwa, historia ya sanaa na mradi wa mwisho. Chaguo la kuendelea katika Sanaa Zinazoonekana 12. IB Sanaa ya Kuona: Unahitaji kujitolea kwa mihula mitatu. Unaweza kuchukua sanaa peke yako bila kufanya mpango mzima wa IB. Hufundishwa kila mara na Bi. Bruce. Iliyolenga zaidi kimataifa. Nzuri sana kwa wanafunzi waliopangwa na wanaojitegemea. Kwa ujumla, huanza na toleo la haraka la Sanaa ya 11, ikifuatiwa na Sanaa ya Kuona 12, na sanaa ya kiwango cha chuo kikuu.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Vad är skillnaden mellan Art 11/12 och IB? Du BEHÖVER INTE läsa Bildkonst igen i årskurs 11 eller 12. Bildkonst 11: En termin. Mest undervisad av Ms. Bruce (bättre!) Fortsätter mönstret med demo, övning, utveckla idéer och göra ett projekt, men med mer självständighet. När jag undervisar i det är enheterna: ritning av textur med alternativa medier, grafik, akrylmålning, skulpterade lerhuvuden, konsthistoria och slutprojektet. Möjlighet att fortsätta till Visual Arts 12. IB Visual Arts: Du måste binda dig till tre terminer. Du kan ta konst ensam utan att göra hela IB-programmet. Alltid undervisad av ms. Bruce. Mer internationellt inriktad. Mycket bra för organiserade och självständiga studenter. I allmänhet börjar det med en snabbare version av Art 11, följt av Visual Arts 12, och en del konst på universitetsnivå.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Ano ang pagkakaiba ng Art 11/12 at IB? HINDI mo na kailangang kumuha muli ng Visual Arts sa grade 11 o 12. Visual Arts 11: Isang semestre. Kadalasang itinuro ni Ms. Bruce (mas mahusay!) Ipinagpapatuloy ang pattern ng demo, pagsasanay, pagbuo ng mga ideya, at paggawa ng proyekto, ngunit may higit na kalayaan. Kapag itinuro ko ito, ang mga yunit ay: pagguhit ng texture gamit ang alternatibong media, printmaking, acrylic painting, sculpted clay heads, art history at ang huling proyekto. Pagpipilian upang magpatuloy sa Visual Arts 12. IB Visual Arts: Kailangan mong mag-commit sa tatlong semestre. Maaari kang kumuha ng sining nang mag-isa nang hindi ginagawa ang buong programa ng IB. Laging tinuturuan ni Ms. Bruce. Mas nakatuon sa internasyonal. Napakahusay para sa mga organisado at malayang mag-aaral. Sa pangkalahatan, nagsisimula ito sa isang pinabilis na bersyon ng Art 11, na sinusundan ng Visual Arts 12, at ilang sining sa antas ng unibersidad.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11/12 க்கும் IB க்கும் என்ன வித்தியாசம்? நீங்கள் தரம் 11 அல்லது 12 இல் மீண்டும் விஷுவல் ஆர்ட்ஸ் எடுக்க வேண்டியதில்லை. விஷுவல் ஆர்ட்ஸ் 11: ஒரு செமஸ்டர். பெரும்பாலும் திருமதி புரூஸால் கற்பிக்கப்படுகிறது (சிறந்தது!) டெமோ, பயிற்சி, யோசனைகளை உருவாக்குதல் மற்றும் ஒரு திட்டத்தை உருவாக்குதல் ஆகியவற்றின் வடிவத்தைத் தொடர்கிறது, ஆனால் அதிக சுதந்திரத்துடன். நான் அதை கற்பிக்கும்போது, ​​​​அலகுகள்: மாற்று ஊடகம், அச்சு தயாரித்தல், அக்ரிலிக் ஓவியம், செதுக்கப்பட்ட களிமண் தலைகள், கலை வரலாறு மற்றும் இறுதி திட்டம் ஆகியவற்றைக் கொண்டு வரைதல் அமைப்பு. விஷுவல் ஆர்ட்ஸில் தொடர்வதற்கான விருப்பம் 12. ஐபி விஷுவல் ஆர்ட்ஸ்: நீங்கள் மூன்று செமஸ்டர்களில் ஈடுபட வேண்டும். முழு IB திட்டத்தையும் செய்யாமல் கலையை மட்டும் எடுக்கலாம். எப்போதும் திருமதி புரூஸால் கற்பிக்கப்படுகிறது. சர்வதேச அளவில் அதிக கவனம் செலுத்துகிறது. ஒழுங்கமைக்கப்பட்ட மற்றும் சுதந்திரமான மாணவர்களுக்கு மிகவும் நல்லது. பொதுவாக, இது கலை 11 இன் வேகமான பதிப்பில் தொடங்குகிறது, அதைத் தொடர்ந்து விஷுவல் ஆர்ட்ஸ் 12 மற்றும் சில பல்கலைக்கழக அளவிலான கலை.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ความแตกต่างระหว่างมาตรา 11/12 และ IB คืออะไร? คุณไม่จำเป็นต้องเรียนทัศนศิลป์อีกครั้งในเกรด 11 หรือ 12 ทัศนศิลป์ 11: หนึ่งภาคการศึกษา ส่วนใหญ่สอนโดยคุณบรูซ (ดีกว่า!) สานต่อรูปแบบการสาธิต ฝึกฝน พัฒนาแนวคิด และสร้างโครงการ แต่มีความเป็นอิสระมากขึ้น ตอนที่ฉันสอน หน่วยต่างๆ ได้แก่ การวาดภาพพื้นผิวด้วยสื่อทางเลือก การสร้างภาพพิมพ์ การทาสีอะคริลิก หัวดินเผาแกะสลัก ประวัติศาสตร์ศิลปะ และโครงการขั้นสุดท้าย ตัวเลือกเพื่อเรียนต่อในสาขาทัศนศิลป์ 12 IB Visual Arts: คุณต้องเรียนสามภาคการศึกษา คุณสามารถเรียนศิลปะคนเดียวได้โดยไม่ต้องทำโปรแกรม IB ทั้งหมด สอนโดยคุณบรูซเสมอ เน้นความเป็นสากลมากขึ้น ดีมากสำหรับนักเรียนที่มีระเบียบและเป็นอิสระ โดยทั่วไปแล้วจะเริ่มต้นด้วย Art 11 เวอร์ชันเร่งความเร็ว ตามด้วย Visual Arts 12 และงานศิลปะระดับมหาวิทยาลัยบางส่วน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Madde 11/12 ile IB arasındaki fark nedir? 11. veya 12. sınıfta tekrar Görsel Sanatlar dersi almanıza gerek YOKTUR. Görsel Sanatlar 11: Bir dönem. Çoğunlukla Bayan Bruce tarafından öğretilir (daha iyi!) Demo modelini sürdürür, pratik yapar, fikir geliştirir ve bir proje yapar, ancak daha bağımsız olarak. Öğrettiğim üniteler şunlar: alternatif araçlarla doku çizme, baskıresim, akrilik resim, heykel kilden kafalar, sanat tarihi ve final projesi. Görsel Sanatlara devam etme seçeneği 12. IB Görsel Sanatlar: Üç dönem taahhüt etmeniz gerekmektedir. IB programının tamamını yapmadan sanatı tek başınıza alabilirsiniz. Her zaman Bayan Bruce tarafından öğretilir. Daha uluslararası odaklı. Organize ve bağımsız öğrenciler için çok iyi. Genellikle Sanat 11'in hızlandırılmış versiyonuyla başlar, ardından Görsel Sanatlar 12 ve üniversite düzeyinde bazı sanat dersleri gelir.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Яка різниця між ст. 11/12 та IB? Вам НЕ ОБОВ’ЯЗКОВО проходити знову «Образотворче мистецтво» в 11 чи 12 класі. Образотворче мистецтво 11: один семестр. Здебільшого викладає пані Брюс (краще!) Продовжує модель демонстрації, практики, розробки ідей і створення проекту, але з більшою незалежністю. Коли я викладаю це, розділами є: малювання текстури за допомогою альтернативних засобів масової інформації, гравюра, акриловий живопис, скульптурні глиняні голови, історія мистецтва та остаточний проект. Можливість продовжити навчання в Visual Arts 12. IB Visual Arts: вам потрібно взяти участь у трьох семестрах. Ви можете займатися лише мистецтвом, не проходячи всю програму IB. Завжди вчила пані Брюс. Більш орієнтований на міжнародний розвиток. Дуже добре для організованих і самостійних студентів. Зазвичай він починається з прискореної версії Art 11, за якою йде Visual Arts 12 і трохи мистецтва університетського рівня.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آرٹ 11/12 اور IB میں کیا فرق ہے؟ آپ کو گریڈ 11 یا 12 میں دوبارہ بصری آرٹس لینے کی ضرورت نہیں ہے۔ بصری آرٹس 11: ایک سمسٹر۔ زیادہ تر محترمہ بروس (بہتر!) کی طرف سے سکھایا گیا ڈیمو، پریکٹس، آئیڈیاز تیار کرنے اور پراجیکٹ بنانے کے انداز کو جاری رکھتا ہے، لیکن زیادہ آزادی کے ساتھ۔ جب میں اسے سکھاتا ہوں، تو اکائیاں یہ ہیں: متبادل میڈیا کے ساتھ ساخت کی ڈرائنگ، پرنٹ میکنگ، ایکریلک پینٹنگ، مجسمہ دار مٹی کے سر، آرٹ کی تاریخ اور حتمی پروجیکٹ۔ بصری آرٹس میں جاری رکھنے کا آپشن 12۔ IB بصری آرٹس: آپ کو تین سمسٹرز کے لیے عہد کرنا ہوگا۔ آپ پورے IB پروگرام کیے بغیر اکیلے آرٹ لے سکتے ہیں۔ ہمیشہ محترمہ بروس کی طرف سے سکھایا. بین الاقوامی سطح پر زیادہ توجہ مرکوز۔ منظم اور آزاد طلباء کے لیے بہت اچھا ہے۔ عام طور پر، یہ آرٹ 11 کے اسپیڈ اپ ورژن سے شروع ہوتا ہے، اس کے بعد بصری آرٹس 12، اور کچھ یونیورسٹی لیول آرٹ کے ساتھ۔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Sự khác biệt giữa Điều 11/12 và IB là gì? Bạn KHÔNG phải học lại Nghệ thuật Thị giác ở lớp 11 hoặc 12. Nghệ thuật Thị giác 11: Một học kỳ. Chủ yếu do cô Bruce giảng dạy (tốt hơn!) Tiếp tục mô hình demo, thực hành, phát triển ý tưởng và thực hiện dự án nhưng độc lập hơn. Khi tôi dạy nó, các đơn vị là: vẽ kết cấu bằng phương tiện thay thế, in ấn, vẽ acrylic, điêu khắc đầu đất sét, lịch sử nghệ thuật và dự án cuối cùng. Lựa chọn để tiếp tục học Nghệ thuật Thị giác 12. IB Nghệ thuật Thị giác: Bạn cần cam kết tham gia ba học kỳ. Bạn có thể học nghệ thuật một mình mà không cần học toàn bộ chương trình IB. Luôn được giảng dạy bởi cô Bruce. Tập trung quốc tế hơn. Rất tốt cho sinh viên có tổ chức và độc lập. Nói chung, nó bắt đầu với phiên bản tăng tốc của Nghệ thuật 11, tiếp theo là Nghệ thuật Thị giác 12 và một số nghệ thuật cấp đại học.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cf9b5892a4_0_35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cf9b5892a4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aa0fc64efc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3aa0fc64e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These students still have to complete their art history assignment: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Këta studentë duhet të kryejnë ende detyrën e tyre të historisë së artit: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 يزال يتعين على هؤلاء الطلاب إكمال مهمة تاريخ الفن الخاصة بهم: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 ուսանողները դեռ պետք է ավարտեն իրենց արվեստի պատմության առաջադրանքը.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这些学生仍然需要完成他们的艺术史作业：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Deze studenten moeten hun kunstgeschiedenisopdracht nog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 دانش آموزان هنوز باید تکالیف تاریخ هنر خود را تکمیل کنند: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Ces étudiants doivent encore terminer leur devoir d’histoire de l’art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Diese Studierenden müssen ihre kunsthistorische Aufgabe noch erledigen: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 વિદ્યાર્થીઓએ હજુ પણ તેમની કલા ઇતિહાસ સોંપણી પૂર્ણ કરવાની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इन छात्रों को अभी भी अपना कला इतिहास का कार्य पूरा करना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Questi studenti devono ancora completare il compito di storia dell'arte: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これらの学生はまだ美術史の課題を完了する必要があります。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 학생들은 여전히 ​​미술사 과제를 완료해야 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 xwendekar hîn jî neçar in ku peywira dîroka hunera xwe temam bikin: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 विद्यार्थीहरूले अझै पनि आफ्नो कला इतिहास असाइनमेन्ट पूरा गर्नुपर्छ: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 زده کونکي لاهم باید خپل د هنر تاریخ دنده بشپړه کړي: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Esses alunos ainda precisam concluir sua tarefa de história da 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ਇਹਨਾਂ ਵਿਦਿਆਰਥੀਆਂ ਨੂੰ ਅਜੇ ਵੀ ਆਪਣੀ ਕਲਾ ਇਤਿਹਾਸ ਅਸਾਈਨਮੈਂਟ ਨੂੰ ਪੂਰਾ ਕਰਨਾ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Этим студентам еще предстоит выполнить задание по истории искусств: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Ови ученици још увек морају да заврше свој задатак из историје уметности: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Ardaydani wali waa inay dhamaystiraan hawshooda taariikheed ee farshaxanka: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Estos estudiantes aún tienen que completar su tarea de historia del 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Wanafunzi hawa bado wanapaswa kukamilisha kazi yao ya historia ya sanaa: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Dessa elever måste fortfarande slutföra sin konsthistoriska uppgift: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Kailangan pa ring tapusin ng mga mag-aaral na ito ang kanilang assignment sa art history: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இந்த மாணவர்கள் இன்னும் கலை வரலாற்றுப் பணியை முடிக்க வேண்டும்: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นักเรียนเหล่านี้ยังคงต้องทำงานมอบหมายประวัติศาสตร์ศิลปะให้เสร็จสิ้น: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 öğrencilerin hâlâ sanat tarihi ödevlerini tamamlamaları gerekiyor: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Ці студенти ще мають виконати завдання з історії мистецтва: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 طلباء کو ابھی بھی اپنی آرٹ کی تاریخ کی تفویض مکمل کرنی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học sinh này vẫn phải hoàn thành bài tập lịch sử nghệ thuật của mình: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aa1300f254_0_21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aa1300f254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21a8030fe76_0_6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21a8030fe76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should I be doing today? 1) Finish the peer feedback FIRST! 2) Stick to your colour scheme. 3) Build up darkness with many light layers painted on top of each other. 4) Start in the back, and work to the front. 5) With each layer, ask yourself where you can make it darker, a more specific colour, and more detailed. 6) Carefully mixed greys show more skill than bright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duhet të bëj sot? 1) Përfundo së pari reagimet nga kolegët! 2) Përmbaju skemës tënde të ngjyrave. 3) Ndërto errësirën me shumë shtresa të lehta të pikturuara njëra mbi tjetrën. 4) Fillo nga prapa dhe vazhdo përpara. 5) Me secilën shtresë, pyet veten se ku mund ta bësh më të errët, një ngjyrë më specifike dhe më të detajuar. 6) Gritë e përziera me kujdes tregojnë më shumë aftësi sesa ngjyrat e ndezura.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ታዲያ ዛሬ ምን ማድረግ አለብኝ? 1) በመጀመሪያ የእኩዮችን አስተያየት ጨርስ! 2) በቀለም ንድፍዎ ላይ ይጣበቃሉ. 3) እርስ በእርሳቸው ላይ ብዙ የብርሃን ንጣፎችን በመሳል ጨለማን ይገንቡ። 4) ከኋላ ይጀምሩ እና ወደ ፊት ይስሩ። 5) በእያንዳንዱ ንብርብር ፣ ጨለማ ፣ የበለጠ የተለየ ቀለም እና የበለጠ ዝርዝር የት ማድረግ እንደሚችሉ እራስዎን ይጠይቁ። 6) በጥንቃቄ የተደባለቁ ግራጫዎች ከደማቅ ቀለሞች የበለጠ ችሎታ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إذن، ماذا عليّ فعله اليوم؟ ١) إنهاء ملاحظات الزملاء أولًا! ٢) الالتزام بمخطط الألوان. ٣) بناء طبقة داكنة بطبقات فاتحة متعددة مطلية فوق بعضها البعض. ٤) البدء من الخلف، والانتقال إلى الأمام. ٥) مع كل طبقة، اسأل نفسك أين يمكنك جعلها أغمق، ولونًا أكثر تحديدًا، وتفصيلًا. ٦) يُظهر مزج درجات الرمادي بعناية مهارة أكبر من الألوان الزاهية.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Ուրեմն ի՞նչ պետք է անեմ այսօր։ 1) ԱՌԱՋԻՆԸ ավարտեք հասակակիցների կարծիքը։ 2) Հետևեք ձեր գունային սխեմային։ 3) Մութը ավելացրեք միմյանց վրա նկարված բազմաթիվ բաց շերտերով։ 4) Սկսեք հետևից և շարունակեք առաջ։ 5) Յուրաքանչյուր շերտի հետ հարցրեք ինքներդ ձեզ, թե որտեղ կարող եք այն դարձնել ավելի մուգ, ավելի յուրահատուկ գույնով և ավելի մանրամասն։ 6) Զգուշորեն խառնված մոխրագույն գույներն ավելի շատ հմտություն են ցույց տալիս, քան վառ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Doncs, què hauria de fer avui? 1) PRIMER acaba els comentaris dels companys! 2) Mantén la teva combinació de colors. 3) Crea foscor amb moltes capes clares pintades una sobre l'altra. 4) Comença per darrere i avança cap al davant. 5) Amb cada capa, pregunta't on pots fer-la més fosca, d'un color més específic i amb més detall. 6) Els grisos barrejats amb cura mostren més habilitat que els colors brillants.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那么我今天应该做什么呢？1) 先完成同伴反馈！2) 坚持你的配色方案。3) 用多层浅色叠加来营造暗色。4) 从后面开始，逐渐向前。5) 画每一层的时候，问问自己哪里可以调得更深、颜色更明确、细节更丰富。6) 精心调配的灰色比亮色更能体现技巧。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moet ik vandaag doen? 1) Maak EERST de feedback van collega's af! 2) Houd je aan je kleurenschema. 3) Bouw het donker op met veel lichte lagen over elkaar heen. 4) Begin achterin en werk naar voren toe. 5) Vraag jezelf bij elke laag af waar je hem donkerder, specifieker en gedetailleerder kunt maken. 6) Zorgvuldig gemengde grijstinten tonen meer vakmanschap dan felle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خب، امروز باید چه کار کنم؟ ۱) اول بازخورد همکاران را تمام کن! ۲) به طرح رنگی خودت پایبند باش. ۳) با لایه‌های روشن زیادی که روی هم رنگ‌آمیزی شده‌اند، تیرگی ایجاد کن. ۴) از پشت شروع کن و به سمت جلو برو. ۵) با هر لایه، از خودت بپرس کجا می‌توانی آن را تیره‌تر، خاص‌تر و با جزئیات بیشتر کنی. ۶) خاکستری‌هایی که با دقت ترکیب شده‌اند، مهارت بیشتری نسبت به رنگ‌های روشن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 dois-je faire aujourd'hui ? 1) Terminez d'abord les commentaires des pairs ! 2) Tenez-vous-en à votre palette de couleurs. 3) Construisez l'obscurité avec de nombreuses couches claires peintes les unes sur les autres. 4) Commencez par l'arrière et travaillez vers l'avant. 5) À chaque couche, demandez-vous où vous pouvez la rendre plus sombre, une couleur plus spécifique et plus détaillée. 6) Des gris soigneusement mélangés montrent plus de compétence que des couleurs vives.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sollte ich heute also tun? 1) Zuerst das Peer-Feedback fertigstellen! 2) Farbschema beibehalten. 3) Dunkelheit aufbauen, indem viele helle Schichten übereinander gemalt werden. 4) Hinten anfangen und nach vorne arbeiten. 5) Bei jeder Schicht überlegen, wo man sie dunkler, farblicher und detaillierter gestalten kann. 6) Sorgfältig gemischte Grautöne zeugen von mehr Geschick als grelle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મારે શું કરવું જોઈએ? ૧) પહેલા પીઅર ફીડબેક પૂર્ણ કરો! ૨) તમારી રંગ યોજનાને વળગી રહો. ૩) એકબીજાની ઉપર ઘણા પ્રકાશ સ્તરો દોરીને અંધારામાં વધારો કરો. ૪) પાછળથી શરૂ કરો અને આગળના ભાગમાં કામ કરો. ૫) દરેક સ્તર સાથે, તમારી જાતને પૂછો કે તમે તેને ક્યાં ઘાટો, વધુ ચોક્કસ રંગ અને વધુ વિગતવાર બનાવી શકો છો. ૬) કાળજીપૂર્વક મિશ્રિત ગ્રે રંગ તેજસ્વી રંગો કરતાં વધુ કુશળતા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मुझे क्या करना चाहिए? 1) सबसे पहले साथियों की प्रतिक्रिया पूरी करो! 2) अपनी रंग योजना पर कायम रहो। 3) एक के ऊपर एक कई हल्की परतें लगाकर गहरा रंग बनाओ। 4) पीछे से शुरू करो और आगे की ओर बढ़ो। 5) हर परत के साथ, खुद से पूछो कि कहाँ इसे और गहरा, और कहाँ एक विशिष्ट रंग, और कहाँ अधिक विस्तृत बनाया जा सकता है। 6) ध्यान से मिलाए गए स्लेटी रंग, चटख रंगों की तुलना में ज़्यादा कुशलता दिखाते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Quindi cosa dovrei fare oggi? 1) Completare PRIMA il feedback dei colleghi! 2) Attenersi al proprio schema di colori. 3) Costruire l'oscurità con molti strati chiari uno sopra l'altro. 4) Iniziare dal retro e procedere verso la parte anteriore. 5) Con ogni strato, chiedersi dove si può rendere più scuro, un colore più specifico e più dettagliato. 6) I grigi miscelati con cura dimostrano più abilità rispetto ai colori vivaci.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では、今日は何をすべきでしょうか？ 1) ピアフィードバックをまずは終わらせる！ 2) 色彩設計をしっかり守る。 3) 明るい色を重ね塗りして、暗さを増していく。 4) 奥から手前へ進む。 5) それぞれのレイヤーで、どこをもっと暗く、より具体的な色で、より細かく描けるかを考える。 6) 丁寧に混ぜ合わせたグレーは、明るい色よりも技巧を凝らした表現になる。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그럼 오늘은 뭘 해야 할까요? 1) 먼저 동료 피드백을 끝내세요! 2) 색 구성표를 고수하세요. 3) 밝은 색을 여러 겹 칠해서 어둡게 칠하세요. 4) 뒤에서 시작해서 앞으로 칠하세요. 5) 각 겹칠 때마다 어디를 더 어둡게, 어디를 더 구체적으로, 어디를 더 자세하게 칠할 수 있을지 스스로에게 물어보세요. 6) 신중하게 섞은 회색은 밝은 색보다 더 뛰어난 표현력을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divê ez îro çi bikim? 1) PÊŞÎ nirxandina hevalan temam bike! 2) Li gorî şêmaya xwe ya rengan tevbigere. 3) Tarîtiyê bi gelek tebeqeyên ronahî yên li ser hev boyaxkirî ava bike. 4) Ji paş ve dest pê bike û ber bi pêş ve bixebite. 5) Bi her tebeqeyê re, ji xwe bipirse ka tu dikarî wê li ku tarîtir, bi rengekî taybetîtir û bi hûrgilîtir bikî. 6) Rengên gewr ên bi baldarî hatine tevlihevkirin ji rengên geş jêhatîtir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Jadi apa yang perlu saya lakukan hari ini? 1) Selesaikan maklum balas rakan sebaya TERLEBIH DAHULU! 2) Berpegang kepada skema warna anda. 3) Bina kegelapan dengan banyak lapisan cahaya dicat di atas satu sama lain. 4) Mulakan di belakang, dan kerja ke hadapan. 5) Dengan setiap lapisan, tanya diri anda di mana anda boleh menjadikannya lebih gelap, warna yang lebih khusus dan lebih terperinci. 6) Kelabu yang dicampur dengan teliti menunjukkan lebih kemahiran daripada warna terang.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അപ്പോൾ ഇന്ന് ഞാൻ എന്തുചെയ്യണം? 1) ആദ്യം പിയർ ഫീഡ്‌ബാക്ക് പൂർത്തിയാക്കുക! 2) നിങ്ങളുടെ കളർ സ്കീമിൽ ഉറച്ചുനിൽക്കുക. 3) പരസ്പരം മുകളിൽ നിരവധി പ്രകാശ പാളികൾ വരച്ച് ഇരുട്ട് സൃഷ്ടിക്കുക. 4) പിന്നിൽ നിന്ന് ആരംഭിച്ച് മുന്നിലേക്ക് പ്രവർത്തിക്കുക. 5) ഓരോ ലെയറും ഉപയോഗിച്ച്, നിങ്ങൾക്ക് എവിടെയാണ് അതിനെ ഇരുണ്ടതാക്കാൻ കഴിയുക, കൂടുതൽ നിർദ്ദിഷ്ട നിറം, കൂടുതൽ വിശദമായത് എന്നിവ ചെയ്യാൻ കഴിയുക എന്ന് സ്വയം ചോദിക്കുക. 6) ശ്രദ്ധാപൂർവ്വം കലർത്തിയ ചാരനിറങ്ങൾ തിളക്കമുള്ള നിറങ്ങളേക്കാൾ കൂടുതൽ വൈദഗ്ദ്ധ്യം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 भए आज म के गर्नुपर्छ? १) पहिले साथीहरूको प्रतिक्रिया समाप्त गर्नुहोस्! २) आफ्नो रंग योजनामा ​​अडिग रहनुहोस्। ३) एकअर्काको माथि धेरै प्रकाश तहहरू रंगाएर अँध्यारो बनाउनुहोस्। ४) पछाडिबाट सुरु गर्नुहोस्, र अगाडि काम गर्नुहोस्। ५) प्रत्येक तहको साथ, आफैलाई सोध्नुहोस् कि तपाईं यसलाई कहाँ गाढा, थप विशिष्ट रंग, र थप विस्तृत बनाउन सक्नुहुन्छ। ६) सावधानीपूर्वक मिश्रित खैरो रंगहरूले उज्यालो रंगहरू भन्दा बढी सीप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زه باید نن څه وکړم؟ ۱) لومړی د ملګرو نظرونه بشپړ کړئ! ۲) خپل رنګ سکیم ته ودرېږئ. ۳) د یو بل په سر کې د ډیری رڼا طبقو سره تیاره جوړه کړئ. ۴) له شا څخه پیل وکړئ، او مخ ته کار وکړئ. ۵) د هرې طبقې سره، له ځانه وپوښتئ چې تاسو چیرته کولی شئ دا تیاره، یو ډیر مشخص رنګ، او ډیر مفصل کړئ. ۶) په احتیاط سره مخلوط شوي خړ رنګونه د روښانه رنګونو په پرتله ډیر مهارت ښیې.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devo fazer hoje? 1) Termine o feedback dos colegas PRIMEIRO! 2) Mantenha o seu esquema de cores. 3) Crie a escuridão com muitas camadas claras pintadas umas sobre as outras. 4) Comece por trás e trabalhe até a frente. 5) A cada camada, pergunte-se onde você pode torná-la mais escura, com uma cor mais específica e mais detalhada. 6) Cinzas cuidadosamente misturados demonstram mais habilidade do que cores brilhantes.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ਅੱਜ ਮੈਨੂੰ ਕੀ ਕਰਨਾ ਚਾਹੀਦਾ ਹੈ? 1) ਪਹਿਲਾਂ ਪੀਅਰ ਫੀਡਬੈਕ ਨੂੰ ਪੂਰਾ ਕਰੋ! 2) ਆਪਣੀ ਰੰਗ ਸਕੀਮ 'ਤੇ ਬਣੇ ਰਹੋ। 3) ਇੱਕ ਦੂਜੇ ਦੇ ਉੱਪਰ ਪੇਂਟ ਕੀਤੀਆਂ ਕਈ ਰੌਸ਼ਨੀ ਦੀਆਂ ਪਰਤਾਂ ਨਾਲ ਹਨੇਰਾ ਬਣਾਓ। 4) ਪਿੱਛੇ ਤੋਂ ਸ਼ੁਰੂ ਕਰੋ, ਅਤੇ ਅੱਗੇ ਵੱਲ ਕੰਮ ਕਰੋ। 5) ਹਰੇਕ ਪਰਤ ਦੇ ਨਾਲ, ਆਪਣੇ ਆਪ ਤੋਂ ਪੁੱਛੋ ਕਿ ਤੁਸੀਂ ਇਸਨੂੰ ਕਿੱਥੇ ਗੂੜ੍ਹਾ, ਇੱਕ ਵਧੇਰੇ ਖਾਸ ਰੰਗ, ਅਤੇ ਵਧੇਰੇ ਵਿਸਤ੍ਰਿਤ ਬਣਾ ਸਕਦੇ ਹੋ। 6) ਧਿਆਨ ਨਾਲ ਮਿਲਾਏ ਗਏ ਸਲੇਟੀ ਚਮਕਦਾਰ ਰੰਗਾਂ ਨਾਲੋਂ ਵਧੇਰੇ ਹੁਨਰ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Итак, что мне делать сегодня? 1) СНАЧАЛА закончить с отзывами коллег! 2) Придерживайтесь своей цветовой схемы. 3) Создавайте тёмные участки, накладывая друг на друга множество светлых слоёв. 4) Начните с заднего плана и продвигайтесь к переднему. 5) С каждым слоем спрашивайте себя, где его можно сделать темнее, более определённым цветом и более детализированным. 6) Тщательно смешанные оттенки серого демонстрируют больше мастерства, чем яркие цвета.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Дакле, шта би требало да радим данас? 1) ПРВО завршим са повратним информацијама од вршњака! 2) Држите се своје шеме боја. 3) Направите тамни део са много светлих слојева насликаних један преко другог. 4) Почните од позади и радите ка напреду. 5) Са сваким слојем, запитајте се где можете да га учините тамнијим, специфичнијом бојом и детаљнијим. 6) Пажљиво помешане сиве боје показују више вештине од светлих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sameeyaa maanta? 1) U dhame jawaab celinta asxaabta marka ugu horraysa! 2) Ku dheji nidaamka midabkaaga. 3) Dhis gudcur leh lakabyo iftiin badan oo midba midka kale ku sawiran yahay. 4) Ka bilow dhabarka, una shaqee dhinaca hore. 5) Lakab kasta, is weydii meesha aad ka dhigi karto madow, midab gaar ah, iyo faahfaahin dheeraad ah. 6) Cawlan si taxadar leh isku qasan ayaa muujinaya xirfad ka badan midabada dhalaalaya.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debería hacer hoy? 1) ¡Termina la retroalimentación de tus compañeros PRIMERO! 2) Mantén tu esquema de colores. 3) Crea oscuridad con varias capas de luz superpuestas. 4) Empieza por atrás y avanza hacia adelante. 5) Con cada capa, pregúntate dónde puedes oscurecerla, usar un color más específico y más detallado. 6) Mezclar grises con cuidado demuestra más habilidad que los colores brillantes.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Janten naon anu kuring kedah laksanakeun ayeuna? 1) Réngsékeun heula réspon babaturan! 2) Lengket skéma warna Anjeun. 3) Ngawangun gelap kalayan seueur lapisan cahaya anu dicét dina luhureun masing-masing. 4) Mimitian di tukang, jeung gawe ka hareup. 5) Kalayan unggal lapisan, tanyakeun ka diri anjeun dimana anjeun tiasa ngajantenkeun langkung poék, warna anu langkung spésifik, sareng langkung rinci. 6) Grays dicampur taliti némbongkeun skill leuwih ti kelir caang.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nifanye nini leo? 1) Maliza maoni ya rika KWANZA! 2) Shikilia mpango wako wa rangi. 3) Jenga giza na tabaka nyingi za mwanga zilizopakwa juu ya kila mmoja. 4) Anza nyuma, na ufanyie kazi mbele. 5) Kwa kila safu, jiulize ni wapi unaweza kuifanya iwe nyeusi zaidi, rangi maalum zaidi, na maelezo zaidi. 6) Grays zilizochanganywa kwa uangalifu zinaonyesha ustadi zaidi kuliko rangi angavu.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ska jag göra idag? 1) Avsluta kamratfeedbacken FÖRST! 2) Håll dig till ditt färgschema. 3) Bygg upp mörker med många ljusa lager målade ovanpå varandra. 4) Börja baktill och arbeta dig framåt. 5) Fråga dig själv var du kan göra varje lager mörkare, få en mer specifik färg och göra det mer detaljerat. 6) Noggrant blandade gråtoner visar mer skicklighet än ljusa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dapat kong gawin ngayon? 1) Tapusin MUNA ang feedback ng peer! 2) Manatili sa iyong scheme ng kulay. 3) Bumuo ng kadiliman na may maraming liwanag na layer na ipininta sa ibabaw ng bawat isa. 4) Magsimula sa likod, at magtrabaho sa harap. 5) Sa bawat layer, tanungin ang iyong sarili kung saan mo ito magagawang mas madilim, mas tiyak na kulay, at mas detalyado. 6) Ang maingat na pinaghalong kulay abo ay nagpapakita ng higit na kasanayan kaysa sa mga maliliwanag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சரி, இன்று நான் என்ன செய்ய வேண்டும்? 1) முதலில் சகாக்களின் கருத்தை முடிக்கவும்! 2) உங்கள் வண்ணத் திட்டத்தில் ஒட்டிக்கொள்ளவும். 3) பல ஒளி அடுக்குகளை ஒன்றன் மேல் ஒன்றாக வரைந்து இருளை உருவாக்குங்கள். 4) பின்புறத்தில் தொடங்கி, முன்பக்கத்திற்குச் செல்லுங்கள். 5) ஒவ்வொரு அடுக்கிலும், அதை எங்கு இருண்டதாகவும், மிகவும் குறிப்பிட்ட நிறமாகவும், மேலும் விரிவாகவும் மாற்றலாம் என்று உங்களை நீங்களே கேட்டுக்கொள்ளுங்கள். 6) கவனமாக கலந்த சாம்பல் நிறங்கள் பிரகாசமான வண்ணங்களை விட அதிக திறமையைக் காட்டுகின்றன.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วันนี้ฉันควรทำอะไรดี? 1) ทำการติชมจากเพื่อนให้เสร็จก่อน! 2) ยึดตามโทนสีของคุณ 3) เพิ่มความดำด้วยชั้นสีอ่อนหลายๆ ชั้นทับกัน 4) เริ่มจากด้านหลังแล้วค่อยมาด้านหน้า 5) ในแต่ละชั้น ถามตัวเองว่าคุณสามารถทำให้มันเข้มขึ้น สีที่เฉพาะเจาะจงขึ้น และรายละเอียดมากขึ้นตรงไหนได้บ้าง 6) การผสมสีเทาอย่างระมัดระวังแสดงให้เห็นถึงทักษะมากกว่าสีสว่าง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yapmalıyım? 1) ÖNCE akran geri bildirimini bitirin! 2) Renk şemanıza sadık kalın. 3) Üst üste boyanmış birçok açık katmanla koyuluğu artırın. 4) Arkadan başlayın ve öne doğru ilerleyin. 5) Her katmanda, nerede daha koyu, daha belirgin bir renk ve daha ayrıntılı hale getirebileceğinizi kendinize sorun. 6) Dikkatlice karıştırılmış griler, parlak renklerden daha fazla beceri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мені робити сьогодні? 1) СПОЧАТКУ завершіть зворотний зв'язок від колег! 2) Дотримуйтесь своєї колірної гами. 3) Зробіть темний колір за допомогою багатьох світлих шарів, намальованих один на одному. 4) Почніть з заднього плану та рухайтеся до переднього. 5) З кожним шаром запитуйте себе, де ви можете зробити його темнішим, більш конкретним та детальнішим. 6) Ретельно змішані сірі кольори демонструють більше майстерності, ніж яскраві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مجھے کیا کرنا چاہیے؟ 1) سب سے پہلے ہم مرتبہ کی رائے کو ختم کریں! 2) اپنی رنگ سکیم پر قائم رہیں۔ 3) ایک دوسرے کے اوپر پینٹ کی گئی بہت سی روشنی کی تہوں کے ساتھ اندھیرے کو بنائیں۔ 4) پیچھے سے شروع کریں، اور سامنے سے کام کریں۔ 5) ہر پرت کے ساتھ، اپنے آپ سے پوچھیں کہ آپ اسے کہاں گہرا، زیادہ مخصوص رنگ، اور مزید تفصیل سے بنا سکتے ہیں۔ 6) احتیاط سے ملا ہوا گرے روشن رنگوں سے زیادہ مہارت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tôi nên làm gì? 1) Hoàn thành phần phản hồi của bạn bè TRƯỚC TIÊN! 2) Bám sát bảng màu của bạn. 3) Tạo độ tối bằng cách sơn nhiều lớp màu sáng chồng lên nhau. 4) Bắt đầu từ phía sau và tiến dần ra phía trước. 5) Với mỗi lớp, hãy tự hỏi mình nên làm tối hơn, cụ thể hơn và chi tiết hơn ở đâu. 6) Pha trộn màu xám cẩn thận thể hiện sự khéo léo hơn so với các màu sáng.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5b6e350e5e_0_59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661" name="Google Shape;661;g25b6e350e5e_0_5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5b6e350e5e_0_73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25b6e350e5e_0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Wait for clean up time! Dump your water in the sink closest to the door. Stack your containers next to the sink. Do not clean out your palette. You will add water and use it again tomorrow. Fold your booklet open and stack it on top of your palette to dry. Put your palette and booklet away inside your cubby. Is your cubby full? Give me your old portrait and depth drawing booklets to 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Prit kohën e pastrimit! Hidhe ujin në lavamanin më afër derës. Vendos enët pranë lavamanit. Mos e pastro paletën. Do të shtosh ujë dhe do ta përdorësh përsëri nesër. Palose broshurën dhe vendose sipër paletës që të thahet. Vendos paletën dhe broshurën brenda dollapit tënd. A është dollapi plot? Më jep broshurat e vjetra të portreteve dhe vizatimeve të thellësisë për t'i ricikluar!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የጽዳት ጊዜ ይጠብቁ! ውሃዎን ወደ በሩ በጣም ቅርብ በሆነ ገንዳ ውስጥ ይጥሉት። መያዣዎችዎን ከመታጠቢያ ገንዳው አጠገብ ያከማቹ። ቤተ-ስዕልዎን አያጽዱ። ውሃ ጨምረህ ነገ እንደገና ትጠቀማለህ። ቡክሌቱን አጣጥፈው እንዲደርቅ ከፓልቴልዎ ላይ ይክሉት። ቤተ-ስዕልዎን እና ቡክሌትዎን በኩቢዎ ውስጥ ያስቀምጡ። የእርስዎ ኩቢ ሞልቷል? እንደገና ጥቅም ላይ ለማዋል የድሮውን የቁም እና ጥልቀት ሥዕል ቡክሌቶችን ስጠኝ!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انتظر وقت التنظيف! صبّ الماء في الحوض الأقرب إلى الباب. رتّب أوعية الرسم بجانب الحوض. لا تنظّف لوحتك، ستضيف الماء وتستخدمه غدًا. اطوِ كُتيّبك وافتحه وضعْه فوق لوحتك ليجف. ضع لوحتك وكُتيّبك في خزانتك. هل خزانتك ممتلئة؟ أعطني كُتيّبات رسم البورتريه والرسم العميق القديمة لإعادة تدويرها!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Սպասեք մաքրման ժամանակին։ Ջուրը լցրեք դռանը ամենամոտ լվացարանի մեջ։ Տարաները դասավորեք լվացարանի կողքին։ Մի՛ մաքրեք ձեր պալիտրաը։ Դուք ջուր կավելացնեք և այն կրկին կօգտագործեք վաղը։ Բացեք ձեր գրքույկը և դասավորեք այն պալիտրաի վրա, որպեսզի չորանա։ Պալիտրաը և գրքույկը դրեք ձեր պահեստային տարածքում։ Ձեր պահեստային տարածքը լի՞ է։ Տվեք ինձ ձեր հին դիմանկարների և խորության նկարների գրքույկները վերամշակելու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Espereu que arribi l'hora de netejar! Aboqueu l'aigua a la pica més propera a la porta. Apileu els recipients al costat de la pica. No buideu la paleta. Hi afegireu aigua i la tornareu a utilitzar demà. Obriu el fullet i apileu-lo a sobre de la paleta perquè s'assequi. Guardeu la paleta i el fullet dins del vostre armari. El vostre armari està ple? Doneu-me els vostres vells fullets de retrats i dibuix de profunditat per reciclar-los!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等待清理时间！把水倒进离门最近的水槽。把容器堆放在水槽旁边。不要清洗调色板。明天加水再用。把小册子折开，叠放在调色板上晾干。把调色板和小册子放进你的储物柜里。你的储物柜满了吗？把你的旧肖像画和深度画册给我，让我回收利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Wacht tot het tijd is om op te ruimen! Gooi je water in de gootsteen die het dichtst bij de deur staat. Zet je bakjes naast de gootsteen. Maak je palet niet schoon. Je vult het met water en gebruikt het morgen weer. Vouw je boekje open en leg het op je palet om te drogen. Berg je palet en boekje op in je opbergvak. Is je opbergvak vol? Geef me je oude portret- en dieptetekenboekjes om te recyclen!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صبر کن تا وقت تمیزکاری برسد! آب را در سینک نزدیک به در بریز. ظرف‌هایت را کنار سینک بچین. پالت را تمیز نکن. فردا دوباره آب اضافه می‌کنی و از آن استفاده می‌کنی. دفترچه‌ات را تا بزن و روی پالت بچین تا خشک شود. پالت و دفترچه‌ات را داخل کمدت بگذار. آیا کمدت پر شده است؟ دفترچه‌های نقاشی پرتره و عمق قدیمی‌ات را بده تا بازیافت کنم!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Attendez l'heure du rangement ! Videz votre eau dans l'évier le plus proche de la porte. Empilez vos récipients près de l'évier. Ne nettoyez pas votre palette. Vous ajouterez de l'eau et la réutiliserez demain. Dépliez votre livret et empilez-le sur votre palette pour le faire sécher. Rangez votre palette et votre livret dans votre casier. Votre casier est plein ? Donnez-moi vos vieux livrets de portraits et de dessins en profondeur pour que je les recycle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Warte auf die Aufräumzeit! Schütte das Wasser in das Waschbecken neben der Tür. Stapele deine Behälter neben dem Waschbecken. Reinige deine Palette nicht. Du wirst Wasser hinzufügen und sie morgen wieder verwenden. Falte dein Heft auf und lege es zum Trocknen auf deine Palette. Lege Palette und Heft in dein Fach. Ist dein Fach voll? Gib mir deine alten Porträt- und Tiefenzeichnungshefte zum Recyceln!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સફાઈ સમયની રાહ જુઓ! તમારા પાણીને દરવાજાની સૌથી નજીકના સિંકમાં નાખો. સિંકની બાજુમાં તમારા કન્ટેનર મૂકો. તમારા પેલેટને સાફ કરશો નહીં. તમે પાણી ઉમેરશો અને કાલે ફરીથી તેનો ઉપયોગ કરશો. તમારી પુસ્તિકાને ખોલીને ગડી નાખો અને તેને તમારા પેલેટની ઉપર સૂકવવા માટે મૂકો. તમારા પેલેટ અને પુસ્તિકાને તમારા ક્યુબીની અંદર મૂકો. શું તમારું ક્યુબી ભરાઈ ગયું છે? મને તમારા જૂના પોટ્રેટ અને ડેપ્થ ડ્રોઇંગ પુસ્તિકાઓ રિસાયકલ કરવા માટે આપો!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सफाई के समय का इंतज़ार करो! अपना पानी दरवाज़े के पास वाले सिंक में डाल दो। अपने बर्तन सिंक के पास रख दो। अपने पैलेट को साफ़ मत करो। तुम पानी डालोगे और कल फिर इस्तेमाल करोगे। अपनी पुस्तिका को मोड़ो और उसे पैलेट के ऊपर सूखने के लिए रख दो। अपने पैलेट और पुस्तिका को अपने क्यूबी में रख दो। क्या तुम्हारा क्यूबी भर गया है? मुझे अपनी पुरानी पोर्ट्रेट और डेप्थ ड्रॉइंग पुस्तिकाएँ रीसायकल करने के लिए दे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Aspetta che sia ora di pulire! Versa l'acqua nel lavandino più vicino alla porta. Metti i contenitori accanto al lavandino. Non pulire la tavolozza. Aggiungerai acqua e la riutilizzerai domani. Apri il libretto e impilalo sulla tavolozza per farlo asciugare. Riponi tavolozza e libretto nel tuo scompartimento. Il tuo scompartimento è pieno? Dammi i tuoi vecchi libretti di ritratti e disegni di profondità da riciclare!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片付けの時間まで待ちましょう！水はドアに一番近いシンクに捨てましょう。容器はシンクの横に重ねて置いてください。パレットは洗わないでください。明日また水を足して使います。小冊子は折りたたんでパレットの上に重ね、乾かしましょう。パレットと小冊子は収納棚にしまっておきましょう。収納棚がいっぱいですか？古くなった肖像画やデッサン用の小冊子をリサイクルに出しますので、ぜひお持ち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정리할 시간까지 기다려요! 문에서 가장 가까운 싱크대에 물을 버리세요. 용기는 싱크대 옆에 쌓아 두세요. 팔레트는 비우지 마세요. 물은 내일 다시 넣어서 사용해야 하니까요. 책자를 펼쳐 팔레트 위에 쌓아 말리세요. 팔레트와 책자는 수납장에 넣어 두세요. 수납장이 가득 찼나요? 오래된 초상화와 심도 드로잉 책자를 재활용해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benda dema paqijkirinê bisekinin! Ava xwe berdin nav lavaboyê ya herî nêzîkî derî. Qutîyên xwe li kêleka lavaboyê rêz bikin. Paleta xwe paqij nekin. Hûn ê avê lê zêde bikin û sibê dîsa bikar bînin. Deftera xwe vekin û li ser paleta xwe rêz bikin da ku hişk bibe. Palet û deftera xwe têxin nav qutiya xwe ya razanê. Qefesa we tijî ye? Defterên portre û xêzkirina kûrahiyê yên kevin bidin min ku ez ji nû ve bikar bînim!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Tunggu masa pembersihan! Buang air anda di sinki yang paling hampir dengan pintu. Susun bekas anda di sebelah sinki. Jangan bersihkan palet anda. Anda akan menambah air dan menggunakannya semula esok. Lipat buku kecil anda dan susunkannya di atas palet anda untuk kering. Letakkan palet dan buku kecil anda di dalam cubby anda. Adakah cubby anda penuh? Berikan saya potret lama anda dan buku kecil lukisan mendalam untuk dikitar semula!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വൃത്തിയാക്കൽ സമയത്തിനായി കാത്തിരിക്കുക! വാതിലിനടുത്തുള്ള സിങ്കിൽ വെള്ളം ഒഴിക്കുക. സിങ്കിനടുത്തായി നിങ്ങളുടെ പാത്രങ്ങൾ അടുക്കി വയ്ക്കുക. നിങ്ങളുടെ പാലറ്റ് വൃത്തിയാക്കരുത്. നിങ്ങൾ വെള്ളം ചേർത്ത് നാളെ വീണ്ടും ഉപയോഗിക്കും. നിങ്ങളുടെ ബുക്ക്‌ലെറ്റ് മടക്കി ഉണക്കാൻ പാലറ്റിന് മുകളിൽ അടുക്കി വയ്ക്കുക. നിങ്ങളുടെ പാലറ്റും ബുക്ക്‌ലെറ്റും നിങ്ങളുടെ ക്യൂബിക്കുള്ളിൽ വയ്ക്കുക. നിങ്ങളുടെ ക്യൂബി നിറഞ്ഞിട്ടുണ്ടോ? പുനരുപയോഗത്തിനായി നിങ്ങളുടെ പഴയ പോർട്രെയ്റ്റും ഡെപ്ത് ഡ്രോയിംഗ് ബുക്ക്‌ലെറ്റുകളും എനിക്ക്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 गर्ने समय पर्खनुहोस्! ढोकाको नजिकैको सिङ्कमा आफ्नो पानी खन्याउनुहोस्। सिङ्कको छेउमा आफ्ना कन्टेनरहरू थुपार्नुहोस्। आफ्नो प्यालेट सफा नगर्नुहोस्। तपाईंले पानी थप्नुहुनेछ र भोलि फेरि प्रयोग गर्नुहुनेछ। आफ्नो पुस्तिका खोल्नुहोस् र सुकाउनको लागि आफ्नो प्यालेटको माथि स्ट्याक गर्नुहोस्। आफ्नो प्यालेट र पुस्तिकालाई आफ्नो क्यूबी भित्र राख्नुहोस्। के तपाईंको क्यूबी भरिएको छ? मलाई रिसाइकल गर्न आफ्नो पुरानो पोर्ट्रेट र गहिराइ रेखाचित्र पुस्तिकाहरू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پاکولو وخت ته انتظار وکړئ! خپلې اوبه دروازې ته نږدې په سینک کې واچوئ. خپل کانتینرونه د سینک تر څنګ ځای پر ځای کړئ. خپل پالټ مه پاکوئ. تاسو به اوبه اضافه کړئ او سبا به یې بیا وکاروئ. خپله کتابچه خلاصه کړئ او د خپل پالټ په سر کې یې د وچولو لپاره ځای پر ځای کړئ. خپل پالټ او کتابچه په خپل کیوبي کې دننه کېږدئ. ایا ستاسو کیوبي ډکه ده؟ خپل زاړه انځور او د ژور انځور کولو کتابچې ماته د بیا کارولو لپاره راکړئ!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Aguarde a hora da limpeza! Despeje a água na pia mais próxima da porta. Empilhe os recipientes ao lado da pia. Não limpe a paleta. Você adicionará água e a usará novamente amanhã. Abra o livreto e empilhe-o sobre a paleta para secar. Guarde a paleta e o livreto dentro do seu armário. O armário está cheio? Me deem seus velhos cadernos de retratos e desenhos de profundidade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ਸਫਾਈ ਦੇ ਸਮੇਂ ਦੀ ਉਡੀਕ ਕਰੋ! ਆਪਣਾ ਪਾਣੀ ਦਰਵਾਜ਼ੇ ਦੇ ਸਭ ਤੋਂ ਨੇੜੇ ਵਾਲੇ ਸਿੰਕ ਵਿੱਚ ਸੁੱਟ ਦਿਓ। ਆਪਣੇ ਡੱਬਿਆਂ ਨੂੰ ਸਿੰਕ ਦੇ ਕੋਲ ਰੱਖੋ। ਆਪਣੇ ਪੈਲੇਟ ਨੂੰ ਸਾਫ਼ ਨਾ ਕਰੋ। ਤੁਸੀਂ ਪਾਣੀ ਪਾਓਗੇ ਅਤੇ ਕੱਲ੍ਹ ਇਸਨੂੰ ਦੁਬਾਰਾ ਵਰਤੋਗੇ। ਆਪਣੀ ਕਿਤਾਬਚਾ ਖੋਲ੍ਹ ਕੇ ਮੋੜੋ ਅਤੇ ਇਸਨੂੰ ਸੁੱਕਣ ਲਈ ਆਪਣੇ ਪੈਲੇਟ ਦੇ ਉੱਪਰ ਰੱਖੋ। ਆਪਣੀ ਪੈਲੇਟ ਅਤੇ ਕਿਤਾਬਚੇ ਨੂੰ ਆਪਣੇ ਕਿਊਬੀ ਦੇ ਅੰਦਰ ਰੱਖੋ। ਕੀ ਤੁਹਾਡਾ ਕਿਊਬੀ ਭਰਿਆ ਹੋਇਆ ਹੈ? ਮੈਨੂੰ ਰੀਸਾਈਕਲ ਕਰਨ ਲਈ ਆਪਣੇ ਪੁਰਾਣੇ ਪੋਰਟਰੇਟ ਅਤੇ ਡੂੰਘਾਈ ਡਰਾਇੰਗ ਕਿਤਾਬਚੇ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Дождитесь уборки! Вылейте воду в раковину, ближайшую к двери. Поставьте ёмкости рядом с раковиной. Не мойте палитру. Завтра вы снова нальёте воды и будете использовать её. Разверните буклет и положите его на палитру, чтобы он высох. Уберите палитру и буклет в шкафчик. Ваш шкафчик полон? Отдайте мне на переработку ваши старые буклеты для портретов и рисования объёмом!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Сачекај време за чишћење! Сипај воду у судоперу најближу вратима. Сложи посуде поред судопере. Не празни палету. Додаћеш воду и поново је употребити сутра. Пресавиј књижицу и сложи је на палету да се осуши. Стави палету и књижицу у преграду. Да ли ти је преграда пуна? Дај ми своје старе књижице са портретима и дубинским цртежима да рециклирам!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Sug wakhtiga nadiifinta! Biyahaaga ku shub saxanka ugu dhow albaabka. Ku dheji weelashaada saxanka agtiisa. Ha nadiifin palette-gaaga. Waxaad ku dari doontaa biyo oo mar labaad isticmaal berrito. Laabi buug-yarahaaga oo fur oo ku dheji dusha palette-gaaga si aad u engegto. Geli palette-gaaga iyo buug-yarahaaga gudaha cubbykaaga. Cubbykaaga ma buuxaa? I sii sawirkaagii hore iyo buugaag-gacmeedka qotodheer si aan dib u warshadeeyo!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¡Espera a que llegue la hora de limpiar! Tira el agua en el fregadero más cercano a la puerta. Apila los recipientes junto al fregadero. No vacíes la paleta. Agregarás agua y la usarás de nuevo mañana. Abre el cuadernillo y apílalo encima de la paleta para que se seque. Guarda la paleta y el cuadernillo en tu cubículo. ¿Está lleno tu cubículo? ¡Dame tus viejos cuadernillos de retratos y dibujos de profundidad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Antosan waktos beberesih! Dump cai anjeun dina tilelep pangdeukeutna ka panto. Tumpuk wadah anjeun gigireun tilelep. Ulah ngabersihan kaluar palette Anjeun. Anjeun bakal nambahkeun cai jeung make deui isukan. Buka buklet anjeun sareng tumpukan dina luhureun palette anjeun dugi ka garing. Pasang palette sareng buklet anjeun ka jero cubby anjeun. Naha cubby anjeun pinuh? Pasihan abdi potret lami sareng buklet gambar jero anjeun pikeun didaur 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Subiri wakati wa kusafisha! Mwaga maji yako kwenye sinki iliyo karibu na mlango. Weka vyombo vyako karibu na sinki. Usifute palette yako. Utaongeza maji na kutumia tena kesho. Kunja kijitabu chako na kukiweka juu ya palette yako ili kikauke. Weka palette yako na kijitabu ndani ya cubby yako. Je! mtoto wako amejaa? Nipe taswira yako ya zamani na vijitabu vya kuchora vya kina ili kuchakatwa tena!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Vänta tills det är dags att städa! Häll vattnet i diskhon närmast dörren. Stapla dina behållare bredvid diskhon. Rengör inte din palett. Du kommer att fylla på med vatten och använda det igen imorgon. Vik upp ditt häfte och stapla det ovanpå din palett för att torka. Ställ undan din palett och häfte i ditt fack. Är ditt fack fullt? Ge mig dina gamla porträtt- och djupteckningshäften så att jag kan återvinna dem!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Maghintay para sa oras ng paglilinis! Itapon ang iyong tubig sa lababo na pinakamalapit sa pinto. Isalansan ang iyong mga lalagyan sa tabi ng lababo. Huwag linisin ang iyong palette. Magdadagdag ka ng tubig at gamitin ulit bukas. I-fold ang iyong buklet na bukas at isalansan ito sa ibabaw ng iyong palette upang matuyo. Ilagay ang iyong palette at booklet sa loob ng iyong cubby. Puno na ba ang cubby mo? Ibigay sa akin ang iyong lumang portrait at depth drawing booklet para i-recycle!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சுத்தம் செய்யும் நேரத்திற்காக காத்திருங்கள்! கதவுக்கு அருகில் உள்ள சிங்க்கில் உங்கள் தண்ணீரை ஊற்றவும். உங்கள் கொள்கலன்களை சிங்க்கிற்கு அருகில் அடுக்கி வைக்கவும். உங்கள் பேலட்டை சுத்தம் செய்ய வேண்டாம். நீங்கள் நாளை தண்ணீரைச் சேர்த்து மீண்டும் பயன்படுத்துவீர்கள். உங்கள் சிறு புத்தகத்தை மடித்து திறந்து உலர உங்கள் பேலட்டின் மேல் அடுக்கி வைக்கவும். உங்கள் பேலட்டையும் சிறு புத்தகத்தையும் உங்கள் கியூபிக்குள் வைக்கவும். உங்கள் கியூபி நிரம்பியதா? மறுசுழற்சி செய்ய உங்கள் பழைய உருவப்படம் மற்றும் ஆழம் வரைதல் சிறு புத்தகங்களை எனக்குக் கொடுங்கள்!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รอเวลาทำความสะอาด! เทน้ำลงในอ่างที่ใกล้ประตูที่สุด วางภาชนะไว้ข้างอ่าง อย่าล้างจาน เพราะพรุ่งนี้คุณจะเติมน้ำและใช้มันอีก พับสมุดของคุณเปิดออกแล้ววางทับบนจานสีเพื่อให้แห้ง เก็บจานสีและสมุดไว้ในช่องเก็บของ ช่องเก็บของของคุณเต็มหรือยัง? เอาสมุดวาดภาพบุคคลและสมุดวาดเส้นเก่าของคุณมาให้ฉันรีไซเคิล!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Temizlik zamanını bekleyin! Suyunuzu kapıya en yakın lavaboya boşaltın. Kaplarınızı lavabonun yanına istifleyin. Paletinizi temizlemeyin. Su ekleyip yarın tekrar kullanacaksınız. Kitapçığınızı katlayın ve kuruması için paletinizin üzerine koyun. Paletinizi ve kitapçığınızı dolabınıza kaldırın. Dolabınız dolu mu? Geri dönüşüm için eski portre ve derinlik çizim kitapçıklarınızı bana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Зачекай на час прибирання! Вилий воду в раковину, що найближче до дверей. Постав контейнери поруч із раковиною. Не спустошай палітру. Ти додаси воду та використаєш її знову завтра. Розгорни буклет і поклади його на палітру, щоб вона висохла. Поклади палітру та буклет у свою шухлядку. Твоя шухляда повна? Віддай мені свої старі буклети з портретами та глибинними малюнками на переробку!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صفائی کے وقت کا انتظار کریں! اپنے پانی کو دروازے کے قریب ترین سنک میں ڈالیں۔ اپنے کنٹینرز کو سنک کے ساتھ لگائیں۔ اپنے پیلیٹ کو صاف نہ کریں۔ آپ پانی ڈال کر کل دوبارہ استعمال کریں گے۔ اپنے کتابچے کو کھول کر تہہ کریں اور اسے اپنے پیلیٹ کے اوپر رکھ کر خشک کریں۔ اپنے پیلیٹ اور کتابچہ کو اپنے کیوبی کے اندر رکھیں۔ کیا آپ کا کیوب بھرا ہوا ہے؟ مجھے ری سائیکل کرنے کے لیے اپنا پرانا پورٹریٹ اور گہرائی والی ڈرائنگ کتابچے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Đợi đến giờ dọn dẹp! Đổ nước vào bồn rửa gần cửa nhất. Xếp các hộp đựng cạnh bồn rửa. Đừng rửa bảng màu. Bạn sẽ đổ nước vào và sử dụng lại vào ngày mai. Gấp tập sách hướng dẫn lại và đặt lên trên bảng màu cho khô. Cất bảng màu và tập sách hướng dẫn vào ngăn kéo. Ngăn kéo của bạn đã đầy chưa? Hãy cho tôi những tập sách vẽ chân dung và chiều sâu cũ của bạn để tái chế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5" name="Shape 55"/>
        <p:cNvGrpSpPr/>
        <p:nvPr/>
      </p:nvGrpSpPr>
      <p:grpSpPr>
        <a:xfrm>
          <a:off x="0" y="0"/>
          <a:ext cx="0" cy="0"/>
          <a:chOff x="0" y="0"/>
          <a:chExt cx="0" cy="0"/>
        </a:xfrm>
      </p:grpSpPr>
      <p:sp>
        <p:nvSpPr>
          <p:cNvPr id="56" name="Google Shape;56;p13"/>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57" name="Google Shape;57;p13"/>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58" name="Google Shape;58;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5" name="Shape 65"/>
        <p:cNvGrpSpPr/>
        <p:nvPr/>
      </p:nvGrpSpPr>
      <p:grpSpPr>
        <a:xfrm>
          <a:off x="0" y="0"/>
          <a:ext cx="0" cy="0"/>
          <a:chOff x="0" y="0"/>
          <a:chExt cx="0" cy="0"/>
        </a:xfrm>
      </p:grpSpPr>
      <p:grpSp>
        <p:nvGrpSpPr>
          <p:cNvPr id="66" name="Google Shape;66;p15"/>
          <p:cNvGrpSpPr/>
          <p:nvPr/>
        </p:nvGrpSpPr>
        <p:grpSpPr>
          <a:xfrm>
            <a:off x="4350279" y="3807170"/>
            <a:ext cx="443589" cy="140843"/>
            <a:chOff x="4137525" y="2915950"/>
            <a:chExt cx="869100" cy="207000"/>
          </a:xfrm>
        </p:grpSpPr>
        <p:sp>
          <p:nvSpPr>
            <p:cNvPr id="67" name="Google Shape;67;p15"/>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 name="Google Shape;70;p15"/>
          <p:cNvSpPr txBox="1"/>
          <p:nvPr>
            <p:ph type="ctrTitle"/>
          </p:nvPr>
        </p:nvSpPr>
        <p:spPr>
          <a:xfrm>
            <a:off x="671258" y="1321067"/>
            <a:ext cx="7801500" cy="2306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71" name="Google Shape;71;p15"/>
          <p:cNvSpPr txBox="1"/>
          <p:nvPr>
            <p:ph idx="1" type="subTitle"/>
          </p:nvPr>
        </p:nvSpPr>
        <p:spPr>
          <a:xfrm>
            <a:off x="671250" y="4233168"/>
            <a:ext cx="78015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2" name="Google Shape;72;p15"/>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3" name="Shape 73"/>
        <p:cNvGrpSpPr/>
        <p:nvPr/>
      </p:nvGrpSpPr>
      <p:grpSpPr>
        <a:xfrm>
          <a:off x="0" y="0"/>
          <a:ext cx="0" cy="0"/>
          <a:chOff x="0" y="0"/>
          <a:chExt cx="0" cy="0"/>
        </a:xfrm>
      </p:grpSpPr>
      <p:sp>
        <p:nvSpPr>
          <p:cNvPr id="74" name="Google Shape;74;p16"/>
          <p:cNvSpPr txBox="1"/>
          <p:nvPr>
            <p:ph type="title"/>
          </p:nvPr>
        </p:nvSpPr>
        <p:spPr>
          <a:xfrm>
            <a:off x="671250" y="2855000"/>
            <a:ext cx="7852200" cy="11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75" name="Google Shape;75;p16"/>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6" name="Shape 76"/>
        <p:cNvGrpSpPr/>
        <p:nvPr/>
      </p:nvGrpSpPr>
      <p:grpSpPr>
        <a:xfrm>
          <a:off x="0" y="0"/>
          <a:ext cx="0" cy="0"/>
          <a:chOff x="0" y="0"/>
          <a:chExt cx="0" cy="0"/>
        </a:xfrm>
      </p:grpSpPr>
      <p:sp>
        <p:nvSpPr>
          <p:cNvPr id="77" name="Google Shape;77;p17"/>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8" name="Google Shape;78;p17"/>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79" name="Google Shape;79;p1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0" name="Shape 80"/>
        <p:cNvGrpSpPr/>
        <p:nvPr/>
      </p:nvGrpSpPr>
      <p:grpSpPr>
        <a:xfrm>
          <a:off x="0" y="0"/>
          <a:ext cx="0" cy="0"/>
          <a:chOff x="0" y="0"/>
          <a:chExt cx="0" cy="0"/>
        </a:xfrm>
      </p:grpSpPr>
      <p:sp>
        <p:nvSpPr>
          <p:cNvPr id="81" name="Google Shape;81;p18"/>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2" name="Google Shape;82;p18"/>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3" name="Google Shape;83;p18"/>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4" name="Google Shape;84;p18"/>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5" name="Shape 85"/>
        <p:cNvGrpSpPr/>
        <p:nvPr/>
      </p:nvGrpSpPr>
      <p:grpSpPr>
        <a:xfrm>
          <a:off x="0" y="0"/>
          <a:ext cx="0" cy="0"/>
          <a:chOff x="0" y="0"/>
          <a:chExt cx="0" cy="0"/>
        </a:xfrm>
      </p:grpSpPr>
      <p:sp>
        <p:nvSpPr>
          <p:cNvPr id="86" name="Google Shape;86;p19"/>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7" name="Google Shape;87;p1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8" name="Shape 88"/>
        <p:cNvGrpSpPr/>
        <p:nvPr/>
      </p:nvGrpSpPr>
      <p:grpSpPr>
        <a:xfrm>
          <a:off x="0" y="0"/>
          <a:ext cx="0" cy="0"/>
          <a:chOff x="0" y="0"/>
          <a:chExt cx="0" cy="0"/>
        </a:xfrm>
      </p:grpSpPr>
      <p:sp>
        <p:nvSpPr>
          <p:cNvPr id="89" name="Google Shape;89;p20"/>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0" name="Google Shape;90;p20"/>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1" name="Google Shape;91;p20"/>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92" name="Shape 92"/>
        <p:cNvGrpSpPr/>
        <p:nvPr/>
      </p:nvGrpSpPr>
      <p:grpSpPr>
        <a:xfrm>
          <a:off x="0" y="0"/>
          <a:ext cx="0" cy="0"/>
          <a:chOff x="0" y="0"/>
          <a:chExt cx="0" cy="0"/>
        </a:xfrm>
      </p:grpSpPr>
      <p:sp>
        <p:nvSpPr>
          <p:cNvPr id="93" name="Google Shape;93;p21"/>
          <p:cNvSpPr txBox="1"/>
          <p:nvPr>
            <p:ph type="title"/>
          </p:nvPr>
        </p:nvSpPr>
        <p:spPr>
          <a:xfrm>
            <a:off x="490250" y="701800"/>
            <a:ext cx="62271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94" name="Google Shape;94;p21"/>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5" name="Shape 95"/>
        <p:cNvGrpSpPr/>
        <p:nvPr/>
      </p:nvGrpSpPr>
      <p:grpSpPr>
        <a:xfrm>
          <a:off x="0" y="0"/>
          <a:ext cx="0" cy="0"/>
          <a:chOff x="0" y="0"/>
          <a:chExt cx="0" cy="0"/>
        </a:xfrm>
      </p:grpSpPr>
      <p:sp>
        <p:nvSpPr>
          <p:cNvPr id="96" name="Google Shape;96;p22"/>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 name="Google Shape;97;p22"/>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98" name="Google Shape;98;p22"/>
          <p:cNvSpPr txBox="1"/>
          <p:nvPr>
            <p:ph type="title"/>
          </p:nvPr>
        </p:nvSpPr>
        <p:spPr>
          <a:xfrm>
            <a:off x="265500" y="1441867"/>
            <a:ext cx="4045200" cy="228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9" name="Google Shape;99;p22"/>
          <p:cNvSpPr txBox="1"/>
          <p:nvPr>
            <p:ph idx="1" type="subTitle"/>
          </p:nvPr>
        </p:nvSpPr>
        <p:spPr>
          <a:xfrm>
            <a:off x="265500" y="37936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00" name="Google Shape;100;p22"/>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01" name="Google Shape;101;p22"/>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3"/>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04" name="Google Shape;104;p23"/>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4"/>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7" name="Google Shape;107;p24"/>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08" name="Google Shape;108;p24"/>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5"/>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7" name="Shape 117"/>
        <p:cNvGrpSpPr/>
        <p:nvPr/>
      </p:nvGrpSpPr>
      <p:grpSpPr>
        <a:xfrm>
          <a:off x="0" y="0"/>
          <a:ext cx="0" cy="0"/>
          <a:chOff x="0" y="0"/>
          <a:chExt cx="0" cy="0"/>
        </a:xfrm>
      </p:grpSpPr>
      <p:sp>
        <p:nvSpPr>
          <p:cNvPr id="118" name="Google Shape;118;p2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2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2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1" name="Shape 121"/>
        <p:cNvGrpSpPr/>
        <p:nvPr/>
      </p:nvGrpSpPr>
      <p:grpSpPr>
        <a:xfrm>
          <a:off x="0" y="0"/>
          <a:ext cx="0" cy="0"/>
          <a:chOff x="0" y="0"/>
          <a:chExt cx="0" cy="0"/>
        </a:xfrm>
      </p:grpSpPr>
      <p:sp>
        <p:nvSpPr>
          <p:cNvPr id="122" name="Google Shape;122;p28"/>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3" name="Google Shape;123;p28"/>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124" name="Google Shape;124;p2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 name="Google Shape;125;p2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 name="Google Shape;126;p2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7" name="Shape 127"/>
        <p:cNvGrpSpPr/>
        <p:nvPr/>
      </p:nvGrpSpPr>
      <p:grpSpPr>
        <a:xfrm>
          <a:off x="0" y="0"/>
          <a:ext cx="0" cy="0"/>
          <a:chOff x="0" y="0"/>
          <a:chExt cx="0" cy="0"/>
        </a:xfrm>
      </p:grpSpPr>
      <p:sp>
        <p:nvSpPr>
          <p:cNvPr id="128" name="Google Shape;128;p2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9" name="Google Shape;129;p29"/>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0" name="Google Shape;130;p2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 name="Google Shape;131;p2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p2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3" name="Shape 133"/>
        <p:cNvGrpSpPr/>
        <p:nvPr/>
      </p:nvGrpSpPr>
      <p:grpSpPr>
        <a:xfrm>
          <a:off x="0" y="0"/>
          <a:ext cx="0" cy="0"/>
          <a:chOff x="0" y="0"/>
          <a:chExt cx="0" cy="0"/>
        </a:xfrm>
      </p:grpSpPr>
      <p:sp>
        <p:nvSpPr>
          <p:cNvPr id="134" name="Google Shape;134;p30"/>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5" name="Google Shape;135;p30"/>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136" name="Google Shape;136;p3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3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3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9" name="Shape 139"/>
        <p:cNvGrpSpPr/>
        <p:nvPr/>
      </p:nvGrpSpPr>
      <p:grpSpPr>
        <a:xfrm>
          <a:off x="0" y="0"/>
          <a:ext cx="0" cy="0"/>
          <a:chOff x="0" y="0"/>
          <a:chExt cx="0" cy="0"/>
        </a:xfrm>
      </p:grpSpPr>
      <p:sp>
        <p:nvSpPr>
          <p:cNvPr id="140" name="Google Shape;140;p3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41" name="Google Shape;141;p31"/>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2" name="Google Shape;142;p31"/>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3" name="Google Shape;143;p3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3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3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6" name="Shape 146"/>
        <p:cNvGrpSpPr/>
        <p:nvPr/>
      </p:nvGrpSpPr>
      <p:grpSpPr>
        <a:xfrm>
          <a:off x="0" y="0"/>
          <a:ext cx="0" cy="0"/>
          <a:chOff x="0" y="0"/>
          <a:chExt cx="0" cy="0"/>
        </a:xfrm>
      </p:grpSpPr>
      <p:sp>
        <p:nvSpPr>
          <p:cNvPr id="147" name="Google Shape;147;p32"/>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48" name="Google Shape;148;p32"/>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49" name="Google Shape;149;p32"/>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0" name="Google Shape;150;p32"/>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51" name="Google Shape;151;p32"/>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2" name="Google Shape;152;p3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3" name="Google Shape;153;p3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4" name="Google Shape;154;p3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5" name="Shape 155"/>
        <p:cNvGrpSpPr/>
        <p:nvPr/>
      </p:nvGrpSpPr>
      <p:grpSpPr>
        <a:xfrm>
          <a:off x="0" y="0"/>
          <a:ext cx="0" cy="0"/>
          <a:chOff x="0" y="0"/>
          <a:chExt cx="0" cy="0"/>
        </a:xfrm>
      </p:grpSpPr>
      <p:sp>
        <p:nvSpPr>
          <p:cNvPr id="156" name="Google Shape;156;p3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57" name="Google Shape;157;p3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3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9" name="Google Shape;159;p3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0" name="Shape 160"/>
        <p:cNvGrpSpPr/>
        <p:nvPr/>
      </p:nvGrpSpPr>
      <p:grpSpPr>
        <a:xfrm>
          <a:off x="0" y="0"/>
          <a:ext cx="0" cy="0"/>
          <a:chOff x="0" y="0"/>
          <a:chExt cx="0" cy="0"/>
        </a:xfrm>
      </p:grpSpPr>
      <p:sp>
        <p:nvSpPr>
          <p:cNvPr id="161" name="Google Shape;161;p34"/>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62" name="Google Shape;162;p34"/>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63" name="Google Shape;163;p34"/>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64" name="Google Shape;164;p3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5" name="Google Shape;165;p3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6" name="Google Shape;166;p3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7" name="Shape 167"/>
        <p:cNvGrpSpPr/>
        <p:nvPr/>
      </p:nvGrpSpPr>
      <p:grpSpPr>
        <a:xfrm>
          <a:off x="0" y="0"/>
          <a:ext cx="0" cy="0"/>
          <a:chOff x="0" y="0"/>
          <a:chExt cx="0" cy="0"/>
        </a:xfrm>
      </p:grpSpPr>
      <p:sp>
        <p:nvSpPr>
          <p:cNvPr id="168" name="Google Shape;168;p35"/>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69" name="Google Shape;169;p35"/>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170" name="Google Shape;170;p35"/>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71" name="Google Shape;171;p3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2" name="Google Shape;172;p3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3" name="Google Shape;173;p3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4" name="Shape 174"/>
        <p:cNvGrpSpPr/>
        <p:nvPr/>
      </p:nvGrpSpPr>
      <p:grpSpPr>
        <a:xfrm>
          <a:off x="0" y="0"/>
          <a:ext cx="0" cy="0"/>
          <a:chOff x="0" y="0"/>
          <a:chExt cx="0" cy="0"/>
        </a:xfrm>
      </p:grpSpPr>
      <p:sp>
        <p:nvSpPr>
          <p:cNvPr id="175" name="Google Shape;175;p3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76" name="Google Shape;176;p36"/>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7" name="Google Shape;177;p3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8" name="Google Shape;178;p3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9" name="Google Shape;179;p3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0" name="Shape 180"/>
        <p:cNvGrpSpPr/>
        <p:nvPr/>
      </p:nvGrpSpPr>
      <p:grpSpPr>
        <a:xfrm>
          <a:off x="0" y="0"/>
          <a:ext cx="0" cy="0"/>
          <a:chOff x="0" y="0"/>
          <a:chExt cx="0" cy="0"/>
        </a:xfrm>
      </p:grpSpPr>
      <p:sp>
        <p:nvSpPr>
          <p:cNvPr id="181" name="Google Shape;181;p37"/>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82" name="Google Shape;182;p37"/>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3" name="Google Shape;183;p3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4" name="Google Shape;184;p3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5" name="Google Shape;185;p3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1.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63" name="Google Shape;63;p14"/>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64" name="Google Shape;64;p14"/>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1" name="Shape 111"/>
        <p:cNvGrpSpPr/>
        <p:nvPr/>
      </p:nvGrpSpPr>
      <p:grpSpPr>
        <a:xfrm>
          <a:off x="0" y="0"/>
          <a:ext cx="0" cy="0"/>
          <a:chOff x="0" y="0"/>
          <a:chExt cx="0" cy="0"/>
        </a:xfrm>
      </p:grpSpPr>
      <p:sp>
        <p:nvSpPr>
          <p:cNvPr id="112" name="Google Shape;112;p2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3" name="Google Shape;113;p2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4" name="Google Shape;114;p2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 name="Google Shape;115;p2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6" name="Google Shape;116;p2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5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4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2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5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9.jpg"/><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0.jpg"/><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5.jpg"/><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4.jpg"/><Relationship Id="rId4" Type="http://schemas.openxmlformats.org/officeDocument/2006/relationships/image" Target="../media/image1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7.jpg"/><Relationship Id="rId4" Type="http://schemas.openxmlformats.org/officeDocument/2006/relationships/image" Target="../media/image1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5.jpg"/><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8.jpg"/><Relationship Id="rId4" Type="http://schemas.openxmlformats.org/officeDocument/2006/relationships/image" Target="../media/image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4.jpg"/><Relationship Id="rId4" Type="http://schemas.openxmlformats.org/officeDocument/2006/relationships/image" Target="../media/image30.jpg"/><Relationship Id="rId5" Type="http://schemas.openxmlformats.org/officeDocument/2006/relationships/image" Target="../media/image27.jpg"/><Relationship Id="rId6" Type="http://schemas.openxmlformats.org/officeDocument/2006/relationships/image" Target="../media/image20.jpg"/><Relationship Id="rId7" Type="http://schemas.openxmlformats.org/officeDocument/2006/relationships/image" Target="../media/image23.jpg"/><Relationship Id="rId8" Type="http://schemas.openxmlformats.org/officeDocument/2006/relationships/image" Target="../media/image2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2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34.jpg"/><Relationship Id="rId4" Type="http://schemas.openxmlformats.org/officeDocument/2006/relationships/image" Target="../media/image30.jpg"/><Relationship Id="rId5" Type="http://schemas.openxmlformats.org/officeDocument/2006/relationships/image" Target="../media/image27.jpg"/><Relationship Id="rId6" Type="http://schemas.openxmlformats.org/officeDocument/2006/relationships/image" Target="../media/image20.jpg"/><Relationship Id="rId7" Type="http://schemas.openxmlformats.org/officeDocument/2006/relationships/image" Target="../media/image23.jpg"/><Relationship Id="rId8" Type="http://schemas.openxmlformats.org/officeDocument/2006/relationships/image" Target="../media/image2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29.jpg"/><Relationship Id="rId4" Type="http://schemas.openxmlformats.org/officeDocument/2006/relationships/image" Target="../media/image49.jpg"/><Relationship Id="rId5" Type="http://schemas.openxmlformats.org/officeDocument/2006/relationships/image" Target="../media/image54.jpg"/><Relationship Id="rId6" Type="http://schemas.openxmlformats.org/officeDocument/2006/relationships/image" Target="../media/image35.jpg"/><Relationship Id="rId7" Type="http://schemas.openxmlformats.org/officeDocument/2006/relationships/image" Target="../media/image33.jpg"/><Relationship Id="rId8" Type="http://schemas.openxmlformats.org/officeDocument/2006/relationships/image" Target="../media/image4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4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5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3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3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4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29.jpg"/><Relationship Id="rId4" Type="http://schemas.openxmlformats.org/officeDocument/2006/relationships/image" Target="../media/image49.jpg"/><Relationship Id="rId5" Type="http://schemas.openxmlformats.org/officeDocument/2006/relationships/image" Target="../media/image54.jpg"/><Relationship Id="rId6" Type="http://schemas.openxmlformats.org/officeDocument/2006/relationships/image" Target="../media/image35.jpg"/><Relationship Id="rId7" Type="http://schemas.openxmlformats.org/officeDocument/2006/relationships/image" Target="../media/image33.jpg"/><Relationship Id="rId8" Type="http://schemas.openxmlformats.org/officeDocument/2006/relationships/image" Target="../media/image4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hyperlink" Target="https://www.dal.ca/faculty/architecture-planning/school-of-architecture.html" TargetMode="External"/><Relationship Id="rId4" Type="http://schemas.openxmlformats.org/officeDocument/2006/relationships/image" Target="../media/image42.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47.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46.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48.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hyperlink" Target="https://www.dal.ca/faculty/architecture-planning/school-of-planning.html" TargetMode="External"/><Relationship Id="rId4" Type="http://schemas.openxmlformats.org/officeDocument/2006/relationships/image" Target="../media/image52.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hyperlink" Target="https://www.dal.ca/faculty/architecture-planning/school-of-architecture/programs/undergrad-application.html"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1.xml"/><Relationship Id="rId3" Type="http://schemas.openxmlformats.org/officeDocument/2006/relationships/image" Target="../media/image5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38"/>
          <p:cNvPicPr preferRelativeResize="0"/>
          <p:nvPr/>
        </p:nvPicPr>
        <p:blipFill>
          <a:blip r:embed="rId3">
            <a:alphaModFix/>
          </a:blip>
          <a:stretch>
            <a:fillRect/>
          </a:stretch>
        </p:blipFill>
        <p:spPr>
          <a:xfrm>
            <a:off x="0" y="0"/>
            <a:ext cx="9144003" cy="6858002"/>
          </a:xfrm>
          <a:prstGeom prst="rect">
            <a:avLst/>
          </a:prstGeom>
          <a:noFill/>
          <a:ln>
            <a:noFill/>
          </a:ln>
        </p:spPr>
      </p:pic>
      <p:sp>
        <p:nvSpPr>
          <p:cNvPr id="191" name="Google Shape;191;p38"/>
          <p:cNvSpPr txBox="1"/>
          <p:nvPr/>
        </p:nvSpPr>
        <p:spPr>
          <a:xfrm>
            <a:off x="19450" y="0"/>
            <a:ext cx="4356000" cy="73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Today you need</a:t>
            </a:r>
            <a:endParaRPr sz="4800">
              <a:solidFill>
                <a:srgbClr val="CACACA"/>
              </a:solidFill>
              <a:latin typeface="Average"/>
              <a:ea typeface="Average"/>
              <a:cs typeface="Average"/>
              <a:sym typeface="Average"/>
            </a:endParaRPr>
          </a:p>
        </p:txBody>
      </p:sp>
      <p:sp>
        <p:nvSpPr>
          <p:cNvPr id="192" name="Google Shape;192;p38"/>
          <p:cNvSpPr txBox="1"/>
          <p:nvPr/>
        </p:nvSpPr>
        <p:spPr>
          <a:xfrm>
            <a:off x="4417275" y="61125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The good copy of your painting</a:t>
            </a:r>
            <a:endParaRPr b="1" sz="2400">
              <a:latin typeface="Average"/>
              <a:ea typeface="Average"/>
              <a:cs typeface="Average"/>
              <a:sym typeface="Average"/>
            </a:endParaRPr>
          </a:p>
        </p:txBody>
      </p:sp>
      <p:sp>
        <p:nvSpPr>
          <p:cNvPr id="193" name="Google Shape;193;p38"/>
          <p:cNvSpPr txBox="1"/>
          <p:nvPr/>
        </p:nvSpPr>
        <p:spPr>
          <a:xfrm>
            <a:off x="-30350" y="23187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Two containers of water</a:t>
            </a:r>
            <a:endParaRPr b="1" sz="2400">
              <a:solidFill>
                <a:srgbClr val="CACACA"/>
              </a:solidFill>
              <a:latin typeface="Average"/>
              <a:ea typeface="Average"/>
              <a:cs typeface="Average"/>
              <a:sym typeface="Average"/>
            </a:endParaRPr>
          </a:p>
        </p:txBody>
      </p:sp>
      <p:sp>
        <p:nvSpPr>
          <p:cNvPr id="194" name="Google Shape;194;p38"/>
          <p:cNvSpPr txBox="1"/>
          <p:nvPr/>
        </p:nvSpPr>
        <p:spPr>
          <a:xfrm>
            <a:off x="260350" y="3662873"/>
            <a:ext cx="3943200" cy="8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Art kit with brushes</a:t>
            </a:r>
            <a:endParaRPr b="1" sz="2400">
              <a:solidFill>
                <a:srgbClr val="CACACA"/>
              </a:solidFill>
              <a:latin typeface="Average"/>
              <a:ea typeface="Average"/>
              <a:cs typeface="Average"/>
              <a:sym typeface="Average"/>
            </a:endParaRPr>
          </a:p>
        </p:txBody>
      </p:sp>
      <p:sp>
        <p:nvSpPr>
          <p:cNvPr id="195" name="Google Shape;195;p38"/>
          <p:cNvSpPr txBox="1"/>
          <p:nvPr/>
        </p:nvSpPr>
        <p:spPr>
          <a:xfrm>
            <a:off x="19450" y="6226788"/>
            <a:ext cx="14355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palette</a:t>
            </a:r>
            <a:endParaRPr b="1" sz="2400">
              <a:solidFill>
                <a:srgbClr val="CACACA"/>
              </a:solidFill>
              <a:latin typeface="Average"/>
              <a:ea typeface="Average"/>
              <a:cs typeface="Average"/>
              <a:sym typeface="Average"/>
            </a:endParaRPr>
          </a:p>
        </p:txBody>
      </p:sp>
      <p:sp>
        <p:nvSpPr>
          <p:cNvPr id="196" name="Google Shape;196;p38"/>
          <p:cNvSpPr txBox="1"/>
          <p:nvPr/>
        </p:nvSpPr>
        <p:spPr>
          <a:xfrm>
            <a:off x="4572000" y="0"/>
            <a:ext cx="4572000" cy="9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Nope! 📵</a:t>
            </a:r>
            <a:endParaRPr sz="4800"/>
          </a:p>
        </p:txBody>
      </p:sp>
      <p:sp>
        <p:nvSpPr>
          <p:cNvPr id="197" name="Google Shape;197;p38"/>
          <p:cNvSpPr txBox="1"/>
          <p:nvPr/>
        </p:nvSpPr>
        <p:spPr>
          <a:xfrm>
            <a:off x="4314300" y="122925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Reference photos</a:t>
            </a:r>
            <a:endParaRPr b="1" sz="2400">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descr="All text" id="202" name="Google Shape;202;p39"/>
          <p:cNvSpPr txBox="1"/>
          <p:nvPr/>
        </p:nvSpPr>
        <p:spPr>
          <a:xfrm>
            <a:off x="311700" y="-4"/>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Oswald"/>
                <a:ea typeface="Oswald"/>
                <a:cs typeface="Oswald"/>
                <a:sym typeface="Oswald"/>
              </a:rPr>
              <a:t>So what should I be doing today?</a:t>
            </a:r>
            <a:br>
              <a:rPr lang="en" sz="3000">
                <a:solidFill>
                  <a:srgbClr val="FFFFFF"/>
                </a:solidFill>
                <a:latin typeface="Oswald"/>
                <a:ea typeface="Oswald"/>
                <a:cs typeface="Oswald"/>
                <a:sym typeface="Oswald"/>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Finish the peer feedback FIRST!</a:t>
            </a:r>
            <a:br>
              <a:rPr b="1" lang="en" sz="2000">
                <a:solidFill>
                  <a:srgbClr val="FFFFFF"/>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Stick</a:t>
            </a:r>
            <a:r>
              <a:rPr lang="en" sz="2000">
                <a:solidFill>
                  <a:srgbClr val="CACACA"/>
                </a:solidFill>
                <a:latin typeface="Average"/>
                <a:ea typeface="Average"/>
                <a:cs typeface="Average"/>
                <a:sym typeface="Average"/>
              </a:rPr>
              <a:t> to your colour scheme.</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Build up darkness with </a:t>
            </a:r>
            <a:r>
              <a:rPr b="1" lang="en" sz="2000">
                <a:solidFill>
                  <a:srgbClr val="FFFFFF"/>
                </a:solidFill>
                <a:latin typeface="Average"/>
                <a:ea typeface="Average"/>
                <a:cs typeface="Average"/>
                <a:sym typeface="Average"/>
              </a:rPr>
              <a:t>many light layers</a:t>
            </a:r>
            <a:r>
              <a:rPr lang="en" sz="2000">
                <a:solidFill>
                  <a:srgbClr val="CACACA"/>
                </a:solidFill>
                <a:latin typeface="Average"/>
                <a:ea typeface="Average"/>
                <a:cs typeface="Average"/>
                <a:sym typeface="Average"/>
              </a:rPr>
              <a:t> painted on top of each other.</a:t>
            </a:r>
            <a:br>
              <a:rPr lang="en" sz="2000">
                <a:solidFill>
                  <a:srgbClr val="CACACA"/>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Start in the back</a:t>
            </a:r>
            <a:r>
              <a:rPr lang="en" sz="2000">
                <a:solidFill>
                  <a:srgbClr val="CACACA"/>
                </a:solidFill>
                <a:latin typeface="Average"/>
                <a:ea typeface="Average"/>
                <a:cs typeface="Average"/>
                <a:sym typeface="Average"/>
              </a:rPr>
              <a:t>, and work to the front.</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With each layer, ask yourself where you can make it:</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b="1" lang="en" sz="2000">
                <a:solidFill>
                  <a:srgbClr val="FFFFFF"/>
                </a:solidFill>
                <a:latin typeface="Average"/>
                <a:ea typeface="Average"/>
                <a:cs typeface="Average"/>
                <a:sym typeface="Average"/>
              </a:rPr>
              <a:t>Darker</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a more </a:t>
            </a:r>
            <a:r>
              <a:rPr b="1" lang="en" sz="2000">
                <a:solidFill>
                  <a:srgbClr val="FFFFFF"/>
                </a:solidFill>
                <a:latin typeface="Average"/>
                <a:ea typeface="Average"/>
                <a:cs typeface="Average"/>
                <a:sym typeface="Average"/>
              </a:rPr>
              <a:t>specific colour</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more </a:t>
            </a:r>
            <a:r>
              <a:rPr b="1" lang="en" sz="2000">
                <a:solidFill>
                  <a:srgbClr val="FFFFFF"/>
                </a:solidFill>
                <a:latin typeface="Average"/>
                <a:ea typeface="Average"/>
                <a:cs typeface="Average"/>
                <a:sym typeface="Average"/>
              </a:rPr>
              <a:t>detailed</a:t>
            </a:r>
            <a:br>
              <a:rPr b="1" lang="en" sz="2000">
                <a:solidFill>
                  <a:srgbClr val="FFFFFF"/>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Carefully mixed greys</a:t>
            </a:r>
            <a:r>
              <a:rPr lang="en" sz="2000">
                <a:solidFill>
                  <a:srgbClr val="CACACA"/>
                </a:solidFill>
                <a:latin typeface="Average"/>
                <a:ea typeface="Average"/>
                <a:cs typeface="Average"/>
                <a:sym typeface="Average"/>
              </a:rPr>
              <a:t> show more skill than bright colours.</a:t>
            </a:r>
            <a:endParaRPr sz="2000">
              <a:solidFill>
                <a:srgbClr val="CACACA"/>
              </a:solidFill>
              <a:latin typeface="Average"/>
              <a:ea typeface="Average"/>
              <a:cs typeface="Average"/>
              <a:sym typeface="Average"/>
            </a:endParaRPr>
          </a:p>
        </p:txBody>
      </p:sp>
      <p:pic>
        <p:nvPicPr>
          <p:cNvPr id="203" name="Google Shape;203;p39"/>
          <p:cNvPicPr preferRelativeResize="0"/>
          <p:nvPr/>
        </p:nvPicPr>
        <p:blipFill>
          <a:blip r:embed="rId3">
            <a:alphaModFix/>
          </a:blip>
          <a:stretch>
            <a:fillRect/>
          </a:stretch>
        </p:blipFill>
        <p:spPr>
          <a:xfrm>
            <a:off x="6788575" y="3274625"/>
            <a:ext cx="2355425" cy="2355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40"/>
          <p:cNvPicPr preferRelativeResize="0"/>
          <p:nvPr/>
        </p:nvPicPr>
        <p:blipFill>
          <a:blip r:embed="rId3">
            <a:alphaModFix/>
          </a:blip>
          <a:stretch>
            <a:fillRect/>
          </a:stretch>
        </p:blipFill>
        <p:spPr>
          <a:xfrm>
            <a:off x="338666" y="191678"/>
            <a:ext cx="8466666" cy="5966643"/>
          </a:xfrm>
          <a:prstGeom prst="rect">
            <a:avLst/>
          </a:prstGeom>
          <a:noFill/>
          <a:ln>
            <a:noFill/>
          </a:ln>
        </p:spPr>
      </p:pic>
      <p:sp>
        <p:nvSpPr>
          <p:cNvPr id="209" name="Google Shape;209;p40"/>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Jackson Doncaster</a:t>
            </a:r>
            <a:r>
              <a:rPr lang="en" sz="3000">
                <a:solidFill>
                  <a:srgbClr val="888888"/>
                </a:solidFill>
                <a:latin typeface="Oswald"/>
                <a:ea typeface="Oswald"/>
                <a:cs typeface="Oswald"/>
                <a:sym typeface="Oswald"/>
              </a:rPr>
              <a:t>, graphite on paper, Fall 2025 at Sackville High</a:t>
            </a:r>
            <a:endParaRPr sz="3000">
              <a:solidFill>
                <a:srgbClr val="888888"/>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41"/>
          <p:cNvPicPr preferRelativeResize="0"/>
          <p:nvPr/>
        </p:nvPicPr>
        <p:blipFill>
          <a:blip r:embed="rId3">
            <a:alphaModFix/>
          </a:blip>
          <a:stretch>
            <a:fillRect/>
          </a:stretch>
        </p:blipFill>
        <p:spPr>
          <a:xfrm>
            <a:off x="0" y="0"/>
            <a:ext cx="5644134" cy="6858000"/>
          </a:xfrm>
          <a:prstGeom prst="rect">
            <a:avLst/>
          </a:prstGeom>
          <a:noFill/>
          <a:ln>
            <a:noFill/>
          </a:ln>
        </p:spPr>
      </p:pic>
      <p:sp>
        <p:nvSpPr>
          <p:cNvPr id="215" name="Google Shape;215;p41"/>
          <p:cNvSpPr txBox="1"/>
          <p:nvPr/>
        </p:nvSpPr>
        <p:spPr>
          <a:xfrm>
            <a:off x="5644134" y="0"/>
            <a:ext cx="34998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Julia Locke</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graphite on paper</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Fall 2025</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Citadel High</a:t>
            </a:r>
            <a:endParaRPr sz="3000">
              <a:solidFill>
                <a:srgbClr val="888888"/>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42"/>
          <p:cNvPicPr preferRelativeResize="0"/>
          <p:nvPr/>
        </p:nvPicPr>
        <p:blipFill>
          <a:blip r:embed="rId3">
            <a:alphaModFix/>
          </a:blip>
          <a:stretch>
            <a:fillRect/>
          </a:stretch>
        </p:blipFill>
        <p:spPr>
          <a:xfrm>
            <a:off x="0" y="0"/>
            <a:ext cx="5225796" cy="6858000"/>
          </a:xfrm>
          <a:prstGeom prst="rect">
            <a:avLst/>
          </a:prstGeom>
          <a:noFill/>
          <a:ln>
            <a:noFill/>
          </a:ln>
        </p:spPr>
      </p:pic>
      <p:sp>
        <p:nvSpPr>
          <p:cNvPr id="221" name="Google Shape;221;p42"/>
          <p:cNvSpPr txBox="1"/>
          <p:nvPr/>
        </p:nvSpPr>
        <p:spPr>
          <a:xfrm>
            <a:off x="5225796" y="0"/>
            <a:ext cx="39183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Jonathon Koslowski</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graphite and pastel on paper</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Fall 2025</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Citadel High</a:t>
            </a:r>
            <a:endParaRPr sz="3000">
              <a:solidFill>
                <a:srgbClr val="888888"/>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43"/>
          <p:cNvPicPr preferRelativeResize="0"/>
          <p:nvPr/>
        </p:nvPicPr>
        <p:blipFill>
          <a:blip r:embed="rId3">
            <a:alphaModFix/>
          </a:blip>
          <a:stretch>
            <a:fillRect/>
          </a:stretch>
        </p:blipFill>
        <p:spPr>
          <a:xfrm>
            <a:off x="338666" y="231096"/>
            <a:ext cx="8466667" cy="5887808"/>
          </a:xfrm>
          <a:prstGeom prst="rect">
            <a:avLst/>
          </a:prstGeom>
          <a:noFill/>
          <a:ln>
            <a:noFill/>
          </a:ln>
        </p:spPr>
      </p:pic>
      <p:sp>
        <p:nvSpPr>
          <p:cNvPr id="227" name="Google Shape;227;p43"/>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Rebecca Cox</a:t>
            </a:r>
            <a:r>
              <a:rPr lang="en" sz="2600">
                <a:solidFill>
                  <a:srgbClr val="888888"/>
                </a:solidFill>
                <a:latin typeface="Oswald"/>
                <a:ea typeface="Oswald"/>
                <a:cs typeface="Oswald"/>
                <a:sym typeface="Oswald"/>
              </a:rPr>
              <a:t>, oil pastel and charcoal on paper, Fall 2025 at Citadel High</a:t>
            </a:r>
            <a:endParaRPr sz="2600">
              <a:solidFill>
                <a:srgbClr val="888888"/>
              </a:solidFill>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4"/>
          <p:cNvSpPr txBox="1"/>
          <p:nvPr/>
        </p:nvSpPr>
        <p:spPr>
          <a:xfrm>
            <a:off x="5483475" y="100"/>
            <a:ext cx="3660600" cy="68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Wifoes Verde Vázquez</a:t>
            </a:r>
            <a:endParaRPr b="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i="1" lang="en" sz="2400">
                <a:solidFill>
                  <a:srgbClr val="B7B7B7"/>
                </a:solidFill>
                <a:latin typeface="Cabin"/>
                <a:ea typeface="Cabin"/>
                <a:cs typeface="Cabin"/>
                <a:sym typeface="Cabin"/>
              </a:rPr>
              <a:t>@wifoes (Mexico)</a:t>
            </a:r>
            <a:endParaRPr i="1" sz="2400">
              <a:solidFill>
                <a:srgbClr val="B7B7B7"/>
              </a:solidFill>
              <a:latin typeface="Cabin"/>
              <a:ea typeface="Cabin"/>
              <a:cs typeface="Cabin"/>
              <a:sym typeface="Cabin"/>
            </a:endParaRPr>
          </a:p>
          <a:p>
            <a:pPr indent="0" lvl="0" marL="0" marR="0" rtl="0" algn="l">
              <a:lnSpc>
                <a:spcPct val="100000"/>
              </a:lnSpc>
              <a:spcBef>
                <a:spcPts val="0"/>
              </a:spcBef>
              <a:spcAft>
                <a:spcPts val="0"/>
              </a:spcAft>
              <a:buNone/>
            </a:pPr>
            <a:r>
              <a:t/>
            </a:r>
            <a:endParaRPr b="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rPr b="1" i="1" lang="en" sz="2400">
                <a:solidFill>
                  <a:srgbClr val="FFFFFF"/>
                </a:solidFill>
                <a:latin typeface="Cabin"/>
                <a:ea typeface="Cabin"/>
                <a:cs typeface="Cabin"/>
                <a:sym typeface="Cabin"/>
              </a:rPr>
              <a:t>Chinampac De Juárez</a:t>
            </a:r>
            <a:endParaRPr b="1" i="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b="1" i="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2021</a:t>
            </a:r>
            <a:endParaRPr b="1" sz="2400">
              <a:solidFill>
                <a:srgbClr val="FFFFFF"/>
              </a:solidFill>
              <a:latin typeface="Cabin"/>
              <a:ea typeface="Cabin"/>
              <a:cs typeface="Cabin"/>
              <a:sym typeface="Cabin"/>
            </a:endParaRPr>
          </a:p>
        </p:txBody>
      </p:sp>
      <p:pic>
        <p:nvPicPr>
          <p:cNvPr id="233" name="Google Shape;233;p44"/>
          <p:cNvPicPr preferRelativeResize="0"/>
          <p:nvPr/>
        </p:nvPicPr>
        <p:blipFill>
          <a:blip r:embed="rId3">
            <a:alphaModFix/>
          </a:blip>
          <a:stretch>
            <a:fillRect/>
          </a:stretch>
        </p:blipFill>
        <p:spPr>
          <a:xfrm>
            <a:off x="0" y="100"/>
            <a:ext cx="5483479" cy="68579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5"/>
          <p:cNvSpPr txBox="1"/>
          <p:nvPr/>
        </p:nvSpPr>
        <p:spPr>
          <a:xfrm>
            <a:off x="0" y="6170100"/>
            <a:ext cx="9144000" cy="687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@heavy.experience </a:t>
            </a:r>
            <a:r>
              <a:rPr i="1" lang="en" sz="2400">
                <a:solidFill>
                  <a:srgbClr val="B7B7B7"/>
                </a:solidFill>
                <a:latin typeface="Cabin"/>
                <a:ea typeface="Cabin"/>
                <a:cs typeface="Cabin"/>
                <a:sym typeface="Cabin"/>
              </a:rPr>
              <a:t>(Calgary AB), a company that creates public art, architecture &amp; placemaking experiences</a:t>
            </a:r>
            <a:endParaRPr i="1" sz="2400">
              <a:solidFill>
                <a:srgbClr val="B7B7B7"/>
              </a:solidFill>
              <a:latin typeface="Cabin"/>
              <a:ea typeface="Cabin"/>
              <a:cs typeface="Cabin"/>
              <a:sym typeface="Cabin"/>
            </a:endParaRPr>
          </a:p>
        </p:txBody>
      </p:sp>
      <p:pic>
        <p:nvPicPr>
          <p:cNvPr id="239" name="Google Shape;239;p45"/>
          <p:cNvPicPr preferRelativeResize="0"/>
          <p:nvPr/>
        </p:nvPicPr>
        <p:blipFill>
          <a:blip r:embed="rId3">
            <a:alphaModFix/>
          </a:blip>
          <a:stretch>
            <a:fillRect/>
          </a:stretch>
        </p:blipFill>
        <p:spPr>
          <a:xfrm>
            <a:off x="0" y="0"/>
            <a:ext cx="4572000" cy="5715013"/>
          </a:xfrm>
          <a:prstGeom prst="rect">
            <a:avLst/>
          </a:prstGeom>
          <a:noFill/>
          <a:ln>
            <a:noFill/>
          </a:ln>
        </p:spPr>
      </p:pic>
      <p:pic>
        <p:nvPicPr>
          <p:cNvPr id="240" name="Google Shape;240;p45"/>
          <p:cNvPicPr preferRelativeResize="0"/>
          <p:nvPr/>
        </p:nvPicPr>
        <p:blipFill>
          <a:blip r:embed="rId4">
            <a:alphaModFix/>
          </a:blip>
          <a:stretch>
            <a:fillRect/>
          </a:stretch>
        </p:blipFill>
        <p:spPr>
          <a:xfrm>
            <a:off x="4572012" y="0"/>
            <a:ext cx="4571989" cy="571498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6"/>
          <p:cNvSpPr txBox="1"/>
          <p:nvPr/>
        </p:nvSpPr>
        <p:spPr>
          <a:xfrm>
            <a:off x="-50" y="6096000"/>
            <a:ext cx="9144000" cy="762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Faig Ahmed, </a:t>
            </a:r>
            <a:r>
              <a:rPr i="1" lang="en" sz="2400">
                <a:solidFill>
                  <a:srgbClr val="B7B7B7"/>
                </a:solidFill>
                <a:latin typeface="Cabin"/>
                <a:ea typeface="Cabin"/>
                <a:cs typeface="Cabin"/>
                <a:sym typeface="Cabin"/>
              </a:rPr>
              <a:t>(Azerbaijan), </a:t>
            </a:r>
            <a:r>
              <a:rPr b="1" i="1" lang="en" sz="2400">
                <a:solidFill>
                  <a:srgbClr val="FFFFFF"/>
                </a:solidFill>
                <a:latin typeface="Cabin"/>
                <a:ea typeface="Cabin"/>
                <a:cs typeface="Cabin"/>
                <a:sym typeface="Cabin"/>
              </a:rPr>
              <a:t>Yahya al-Shirvani al-Bakuvi, </a:t>
            </a:r>
            <a:r>
              <a:rPr i="1" lang="en" sz="2400">
                <a:solidFill>
                  <a:srgbClr val="B7B7B7"/>
                </a:solidFill>
                <a:latin typeface="Cabin"/>
                <a:ea typeface="Cabin"/>
                <a:cs typeface="Cabin"/>
                <a:sym typeface="Cabin"/>
              </a:rPr>
              <a:t>2021</a:t>
            </a:r>
            <a:endParaRPr b="1" i="1" sz="2400">
              <a:solidFill>
                <a:srgbClr val="FFFFFF"/>
              </a:solidFill>
              <a:latin typeface="Cabin"/>
              <a:ea typeface="Cabin"/>
              <a:cs typeface="Cabin"/>
              <a:sym typeface="Cabin"/>
            </a:endParaRPr>
          </a:p>
        </p:txBody>
      </p:sp>
      <p:pic>
        <p:nvPicPr>
          <p:cNvPr id="246" name="Google Shape;246;p46"/>
          <p:cNvPicPr preferRelativeResize="0"/>
          <p:nvPr/>
        </p:nvPicPr>
        <p:blipFill>
          <a:blip r:embed="rId3">
            <a:alphaModFix/>
          </a:blip>
          <a:stretch>
            <a:fillRect/>
          </a:stretch>
        </p:blipFill>
        <p:spPr>
          <a:xfrm>
            <a:off x="0" y="0"/>
            <a:ext cx="9144000" cy="6096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7"/>
          <p:cNvSpPr txBox="1"/>
          <p:nvPr/>
        </p:nvSpPr>
        <p:spPr>
          <a:xfrm>
            <a:off x="5486250" y="350"/>
            <a:ext cx="3657600" cy="68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Floyd Strickland</a:t>
            </a:r>
            <a:r>
              <a:rPr lang="en" sz="2400">
                <a:solidFill>
                  <a:srgbClr val="B7B7B7"/>
                </a:solidFill>
                <a:latin typeface="Cabin"/>
                <a:ea typeface="Cabin"/>
                <a:cs typeface="Cabin"/>
                <a:sym typeface="Cabin"/>
              </a:rPr>
              <a:t> </a:t>
            </a:r>
            <a:r>
              <a:rPr i="1" lang="en" sz="2400">
                <a:solidFill>
                  <a:srgbClr val="B7B7B7"/>
                </a:solidFill>
                <a:latin typeface="Cabin"/>
                <a:ea typeface="Cabin"/>
                <a:cs typeface="Cabin"/>
                <a:sym typeface="Cabin"/>
              </a:rPr>
              <a:t>@floyd_strickland </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i="1" lang="en" sz="2400">
                <a:solidFill>
                  <a:srgbClr val="B7B7B7"/>
                </a:solidFill>
                <a:latin typeface="Cabin"/>
                <a:ea typeface="Cabin"/>
                <a:cs typeface="Cabin"/>
                <a:sym typeface="Cabin"/>
              </a:rPr>
              <a:t>(Los Angeles)</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b="1" i="1" lang="en" sz="2400">
                <a:solidFill>
                  <a:srgbClr val="FFFFFF"/>
                </a:solidFill>
                <a:latin typeface="Cabin"/>
                <a:ea typeface="Cabin"/>
                <a:cs typeface="Cabin"/>
                <a:sym typeface="Cabin"/>
              </a:rPr>
              <a:t>Imaginary Players </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2021</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Oil on canvas</a:t>
            </a:r>
            <a:endParaRPr sz="2400">
              <a:solidFill>
                <a:srgbClr val="B7B7B7"/>
              </a:solidFill>
              <a:latin typeface="Cabin"/>
              <a:ea typeface="Cabin"/>
              <a:cs typeface="Cabin"/>
              <a:sym typeface="Cabin"/>
            </a:endParaRPr>
          </a:p>
        </p:txBody>
      </p:sp>
      <p:pic>
        <p:nvPicPr>
          <p:cNvPr id="252" name="Google Shape;252;p47"/>
          <p:cNvPicPr preferRelativeResize="0"/>
          <p:nvPr/>
        </p:nvPicPr>
        <p:blipFill>
          <a:blip r:embed="rId3">
            <a:alphaModFix/>
          </a:blip>
          <a:stretch>
            <a:fillRect/>
          </a:stretch>
        </p:blipFill>
        <p:spPr>
          <a:xfrm>
            <a:off x="0" y="350"/>
            <a:ext cx="5483469" cy="68579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8"/>
          <p:cNvSpPr txBox="1"/>
          <p:nvPr/>
        </p:nvSpPr>
        <p:spPr>
          <a:xfrm>
            <a:off x="6858000" y="100"/>
            <a:ext cx="2286000" cy="68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Vectordivider via Getty Images</a:t>
            </a:r>
            <a:endParaRPr b="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b="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Optical illusion</a:t>
            </a:r>
            <a:endParaRPr b="1" sz="2400">
              <a:solidFill>
                <a:srgbClr val="FFFFFF"/>
              </a:solidFill>
              <a:latin typeface="Cabin"/>
              <a:ea typeface="Cabin"/>
              <a:cs typeface="Cabin"/>
              <a:sym typeface="Cabin"/>
            </a:endParaRPr>
          </a:p>
        </p:txBody>
      </p:sp>
      <p:pic>
        <p:nvPicPr>
          <p:cNvPr id="258" name="Google Shape;258;p48"/>
          <p:cNvPicPr preferRelativeResize="0"/>
          <p:nvPr/>
        </p:nvPicPr>
        <p:blipFill>
          <a:blip r:embed="rId3">
            <a:alphaModFix/>
          </a:blip>
          <a:stretch>
            <a:fillRect/>
          </a:stretch>
        </p:blipFill>
        <p:spPr>
          <a:xfrm>
            <a:off x="0" y="0"/>
            <a:ext cx="6858000"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50"/>
          <p:cNvSpPr txBox="1"/>
          <p:nvPr/>
        </p:nvSpPr>
        <p:spPr>
          <a:xfrm>
            <a:off x="0" y="804300"/>
            <a:ext cx="9144000" cy="149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Oswald"/>
                <a:ea typeface="Oswald"/>
                <a:cs typeface="Oswald"/>
                <a:sym typeface="Oswald"/>
              </a:rPr>
              <a:t>Work in progress</a:t>
            </a:r>
            <a:endParaRPr sz="9600">
              <a:solidFill>
                <a:srgbClr val="FFFFFF"/>
              </a:solidFill>
              <a:latin typeface="Oswald"/>
              <a:ea typeface="Oswald"/>
              <a:cs typeface="Oswald"/>
              <a:sym typeface="Oswald"/>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 </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t/>
            </a:r>
            <a:endParaRPr sz="1500">
              <a:solidFill>
                <a:srgbClr val="AAAAAA"/>
              </a:solidFill>
              <a:latin typeface="Average"/>
              <a:ea typeface="Average"/>
              <a:cs typeface="Average"/>
              <a:sym typeface="Average"/>
            </a:endParaRPr>
          </a:p>
        </p:txBody>
      </p:sp>
      <p:sp>
        <p:nvSpPr>
          <p:cNvPr descr="Column 1" id="268" name="Google Shape;268;p50"/>
          <p:cNvSpPr txBox="1"/>
          <p:nvPr/>
        </p:nvSpPr>
        <p:spPr>
          <a:xfrm>
            <a:off x="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በሂደት ላይ ያለ ስራ</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العمل قيد التقدم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Treball en curs</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正在进行的工作</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کار در حال انجام است</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कार्य प्रगति पर 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進行中</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진행 중인 작업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Kar berdewam e</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Trabalho em andamento</a:t>
            </a:r>
            <a:endParaRPr sz="5800">
              <a:solidFill>
                <a:srgbClr val="AAAAAA"/>
              </a:solidFill>
              <a:latin typeface="Average"/>
              <a:ea typeface="Average"/>
              <a:cs typeface="Average"/>
              <a:sym typeface="Average"/>
            </a:endParaRPr>
          </a:p>
        </p:txBody>
      </p:sp>
      <p:sp>
        <p:nvSpPr>
          <p:cNvPr descr="Column 2" id="269" name="Google Shape;269;p50"/>
          <p:cNvSpPr txBox="1"/>
          <p:nvPr/>
        </p:nvSpPr>
        <p:spPr>
          <a:xfrm>
            <a:off x="457200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ਕੰਮ ਚੱਲ ਰਿਹਾ 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Работа в процессе</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Shaqada ayaa socota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Trabajo en progreso</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Kazi inaendelea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Kasalukuyang ginagawa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Çalışma devam ediyor</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Робота в процесі</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Công việc đang tiến hành</a:t>
            </a:r>
            <a:endParaRPr sz="5800">
              <a:solidFill>
                <a:srgbClr val="AAAAAA"/>
              </a:solidFill>
              <a:latin typeface="Average"/>
              <a:ea typeface="Average"/>
              <a:cs typeface="Average"/>
              <a:sym typeface="Averag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descr="Translations" id="274" name="Google Shape;274;p51"/>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How can they grow? 🌱</a:t>
            </a:r>
            <a:endParaRPr sz="48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chemeClr val="dk1"/>
              </a:solidFill>
              <a:latin typeface="Oswald"/>
              <a:ea typeface="Oswald"/>
              <a:cs typeface="Oswald"/>
              <a:sym typeface="Oswald"/>
            </a:endParaRPr>
          </a:p>
          <a:p>
            <a:pPr indent="0" lvl="0" marL="0" rtl="0" algn="ctr">
              <a:spcBef>
                <a:spcPts val="0"/>
              </a:spcBef>
              <a:spcAft>
                <a:spcPts val="0"/>
              </a:spcAft>
              <a:buNone/>
            </a:pPr>
            <a:r>
              <a:rPr lang="en" sz="3000">
                <a:solidFill>
                  <a:srgbClr val="F3F3F3"/>
                </a:solidFill>
                <a:latin typeface="Oswald"/>
                <a:ea typeface="Oswald"/>
                <a:cs typeface="Oswald"/>
                <a:sym typeface="Oswald"/>
              </a:rPr>
              <a:t>👁️ Observation and realism</a:t>
            </a:r>
            <a:r>
              <a:rPr lang="en" sz="3000">
                <a:solidFill>
                  <a:schemeClr val="dk1"/>
                </a:solidFill>
                <a:latin typeface="Oswald"/>
                <a:ea typeface="Oswald"/>
                <a:cs typeface="Oswald"/>
                <a:sym typeface="Oswald"/>
              </a:rPr>
              <a:t>🌱</a:t>
            </a:r>
            <a:endParaRPr sz="3000">
              <a:solidFill>
                <a:srgbClr val="F3F3F3"/>
              </a:solidFill>
              <a:latin typeface="Oswald"/>
              <a:ea typeface="Oswald"/>
              <a:cs typeface="Oswald"/>
              <a:sym typeface="Oswald"/>
            </a:endParaRPr>
          </a:p>
          <a:p>
            <a:pPr indent="0" lvl="0" marL="0" rtl="0" algn="ctr">
              <a:spcBef>
                <a:spcPts val="0"/>
              </a:spcBef>
              <a:spcAft>
                <a:spcPts val="0"/>
              </a:spcAft>
              <a:buNone/>
            </a:pPr>
            <a:r>
              <a:t/>
            </a:r>
            <a:endParaRPr sz="3000">
              <a:solidFill>
                <a:srgbClr val="F3F3F3"/>
              </a:solidFill>
              <a:latin typeface="Oswald"/>
              <a:ea typeface="Oswald"/>
              <a:cs typeface="Oswald"/>
              <a:sym typeface="Oswald"/>
            </a:endParaRPr>
          </a:p>
          <a:p>
            <a:pPr indent="0" lvl="0" marL="0" rtl="0" algn="ctr">
              <a:spcBef>
                <a:spcPts val="0"/>
              </a:spcBef>
              <a:spcAft>
                <a:spcPts val="0"/>
              </a:spcAft>
              <a:buNone/>
            </a:pPr>
            <a:r>
              <a:rPr lang="en" sz="3000">
                <a:solidFill>
                  <a:schemeClr val="dk1"/>
                </a:solidFill>
                <a:latin typeface="Oswald"/>
                <a:ea typeface="Oswald"/>
                <a:cs typeface="Oswald"/>
                <a:sym typeface="Oswald"/>
              </a:rPr>
              <a:t>🖌️ </a:t>
            </a:r>
            <a:r>
              <a:rPr lang="en" sz="3000">
                <a:solidFill>
                  <a:srgbClr val="FF0000"/>
                </a:solidFill>
                <a:latin typeface="Oswald"/>
                <a:ea typeface="Oswald"/>
                <a:cs typeface="Oswald"/>
                <a:sym typeface="Oswald"/>
              </a:rPr>
              <a:t>col</a:t>
            </a:r>
            <a:r>
              <a:rPr lang="en" sz="3000">
                <a:solidFill>
                  <a:srgbClr val="FF9900"/>
                </a:solidFill>
                <a:latin typeface="Oswald"/>
                <a:ea typeface="Oswald"/>
                <a:cs typeface="Oswald"/>
                <a:sym typeface="Oswald"/>
              </a:rPr>
              <a:t>our</a:t>
            </a:r>
            <a:r>
              <a:rPr lang="en" sz="3000">
                <a:solidFill>
                  <a:srgbClr val="F3F3F3"/>
                </a:solidFill>
                <a:latin typeface="Oswald"/>
                <a:ea typeface="Oswald"/>
                <a:cs typeface="Oswald"/>
                <a:sym typeface="Oswald"/>
              </a:rPr>
              <a:t> </a:t>
            </a:r>
            <a:r>
              <a:rPr lang="en" sz="3000">
                <a:solidFill>
                  <a:srgbClr val="FFFF00"/>
                </a:solidFill>
                <a:latin typeface="Oswald"/>
                <a:ea typeface="Oswald"/>
                <a:cs typeface="Oswald"/>
                <a:sym typeface="Oswald"/>
              </a:rPr>
              <a:t>mix</a:t>
            </a:r>
            <a:r>
              <a:rPr lang="en" sz="3000">
                <a:solidFill>
                  <a:srgbClr val="00FF00"/>
                </a:solidFill>
                <a:latin typeface="Oswald"/>
                <a:ea typeface="Oswald"/>
                <a:cs typeface="Oswald"/>
                <a:sym typeface="Oswald"/>
              </a:rPr>
              <a:t>ing</a:t>
            </a:r>
            <a:r>
              <a:rPr lang="en" sz="3000">
                <a:solidFill>
                  <a:srgbClr val="F3F3F3"/>
                </a:solidFill>
                <a:latin typeface="Oswald"/>
                <a:ea typeface="Oswald"/>
                <a:cs typeface="Oswald"/>
                <a:sym typeface="Oswald"/>
              </a:rPr>
              <a:t> </a:t>
            </a:r>
            <a:r>
              <a:rPr lang="en" sz="3000">
                <a:solidFill>
                  <a:srgbClr val="FFFFFF"/>
                </a:solidFill>
                <a:latin typeface="Oswald"/>
                <a:ea typeface="Oswald"/>
                <a:cs typeface="Oswald"/>
                <a:sym typeface="Oswald"/>
              </a:rPr>
              <a:t>and</a:t>
            </a:r>
            <a:r>
              <a:rPr lang="en" sz="3000">
                <a:solidFill>
                  <a:srgbClr val="F3F3F3"/>
                </a:solidFill>
                <a:latin typeface="Oswald"/>
                <a:ea typeface="Oswald"/>
                <a:cs typeface="Oswald"/>
                <a:sym typeface="Oswald"/>
              </a:rPr>
              <a:t> </a:t>
            </a:r>
            <a:r>
              <a:rPr lang="en" sz="3000">
                <a:solidFill>
                  <a:srgbClr val="EFEFEF"/>
                </a:solidFill>
                <a:latin typeface="Kaushan Script"/>
                <a:ea typeface="Kaushan Script"/>
                <a:cs typeface="Kaushan Script"/>
                <a:sym typeface="Kaushan Script"/>
              </a:rPr>
              <a:t>brushwork</a:t>
            </a:r>
            <a:r>
              <a:rPr lang="en" sz="3000">
                <a:solidFill>
                  <a:schemeClr val="dk1"/>
                </a:solidFill>
                <a:latin typeface="Oswald"/>
                <a:ea typeface="Oswald"/>
                <a:cs typeface="Oswald"/>
                <a:sym typeface="Oswald"/>
              </a:rPr>
              <a:t>🌱</a:t>
            </a:r>
            <a:endParaRPr sz="3000">
              <a:solidFill>
                <a:srgbClr val="EFEFEF"/>
              </a:solidFill>
              <a:latin typeface="Kaushan Script"/>
              <a:ea typeface="Kaushan Script"/>
              <a:cs typeface="Kaushan Script"/>
              <a:sym typeface="Kaushan Script"/>
            </a:endParaRPr>
          </a:p>
          <a:p>
            <a:pPr indent="0" lvl="0" marL="0" rtl="0" algn="ctr">
              <a:spcBef>
                <a:spcPts val="0"/>
              </a:spcBef>
              <a:spcAft>
                <a:spcPts val="0"/>
              </a:spcAft>
              <a:buNone/>
            </a:pPr>
            <a:r>
              <a:t/>
            </a:r>
            <a:endParaRPr sz="3000">
              <a:solidFill>
                <a:srgbClr val="EFEFEF"/>
              </a:solidFill>
              <a:latin typeface="Kaushan Script"/>
              <a:ea typeface="Kaushan Script"/>
              <a:cs typeface="Kaushan Script"/>
              <a:sym typeface="Kaushan Script"/>
            </a:endParaRPr>
          </a:p>
          <a:p>
            <a:pPr indent="0" lvl="0" marL="0" rtl="0" algn="ctr">
              <a:spcBef>
                <a:spcPts val="0"/>
              </a:spcBef>
              <a:spcAft>
                <a:spcPts val="0"/>
              </a:spcAft>
              <a:buNone/>
            </a:pPr>
            <a:r>
              <a:rPr lang="en" sz="3000">
                <a:solidFill>
                  <a:srgbClr val="F3F3F3"/>
                </a:solidFill>
                <a:latin typeface="Oswald"/>
                <a:ea typeface="Oswald"/>
                <a:cs typeface="Oswald"/>
                <a:sym typeface="Oswald"/>
              </a:rPr>
              <a:t>🖼️ Composition and 🌈 Colour scheme</a:t>
            </a:r>
            <a:r>
              <a:rPr lang="en" sz="3000">
                <a:solidFill>
                  <a:schemeClr val="dk1"/>
                </a:solidFill>
                <a:latin typeface="Oswald"/>
                <a:ea typeface="Oswald"/>
                <a:cs typeface="Oswald"/>
                <a:sym typeface="Oswald"/>
              </a:rPr>
              <a:t>🌱</a:t>
            </a:r>
            <a:endParaRPr sz="3000">
              <a:latin typeface="Oswald"/>
              <a:ea typeface="Oswald"/>
              <a:cs typeface="Oswald"/>
              <a:sym typeface="Oswald"/>
            </a:endParaRPr>
          </a:p>
        </p:txBody>
      </p:sp>
      <p:sp>
        <p:nvSpPr>
          <p:cNvPr descr="Translations" id="275" name="Google Shape;275;p51"/>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እንዴት ሊያድጉ ይችላሉ?</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كيف يمكنهم النمو؟</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Com poden créixer?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它们如何生长？</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چگونه می‌توانند رشد کنند؟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वे कैसे बढ़ सकते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どうすれば成長できるのでしょうか?</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어떻게 성장할 수 있나요?</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Ew çawa dikarin mezin bibin?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Como eles podem crescer?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ਉਹ ਕਿਵੇਂ ਵਧ ਸਕਦੇ ਹਨ?</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Как они могут расти?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Sidee u koraan?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¿Cómo pueden crecer?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Wanawezaje kukua?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Paano sila lalago?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Nasıl büyüyebilirler?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Як вони можуть рости?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Chúng có thể phát triển như thế nào?</a:t>
            </a:r>
            <a:endParaRPr sz="2500">
              <a:solidFill>
                <a:schemeClr val="accent3"/>
              </a:solidFill>
              <a:latin typeface="Average"/>
              <a:ea typeface="Average"/>
              <a:cs typeface="Average"/>
              <a:sym typeface="Averag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9" name="Shape 279"/>
        <p:cNvGrpSpPr/>
        <p:nvPr/>
      </p:nvGrpSpPr>
      <p:grpSpPr>
        <a:xfrm>
          <a:off x="0" y="0"/>
          <a:ext cx="0" cy="0"/>
          <a:chOff x="0" y="0"/>
          <a:chExt cx="0" cy="0"/>
        </a:xfrm>
      </p:grpSpPr>
      <p:sp>
        <p:nvSpPr>
          <p:cNvPr descr="All text" id="280" name="Google Shape;280;p52"/>
          <p:cNvSpPr txBox="1"/>
          <p:nvPr/>
        </p:nvSpPr>
        <p:spPr>
          <a:xfrm>
            <a:off x="0" y="5222975"/>
            <a:ext cx="9144000" cy="7389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F3F3F3"/>
                </a:solidFill>
                <a:latin typeface="Oswald"/>
                <a:ea typeface="Oswald"/>
                <a:cs typeface="Oswald"/>
                <a:sym typeface="Oswald"/>
              </a:rPr>
              <a:t>👁️ Observation and realism </a:t>
            </a:r>
            <a:r>
              <a:rPr lang="en" sz="3600">
                <a:solidFill>
                  <a:schemeClr val="dk1"/>
                </a:solidFill>
                <a:latin typeface="Oswald"/>
                <a:ea typeface="Oswald"/>
                <a:cs typeface="Oswald"/>
                <a:sym typeface="Oswald"/>
              </a:rPr>
              <a:t>🌱</a:t>
            </a:r>
            <a:endParaRPr sz="3600">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4" name="Shape 284"/>
        <p:cNvGrpSpPr/>
        <p:nvPr/>
      </p:nvGrpSpPr>
      <p:grpSpPr>
        <a:xfrm>
          <a:off x="0" y="0"/>
          <a:ext cx="0" cy="0"/>
          <a:chOff x="0" y="0"/>
          <a:chExt cx="0" cy="0"/>
        </a:xfrm>
      </p:grpSpPr>
      <p:sp>
        <p:nvSpPr>
          <p:cNvPr descr="All text" id="285" name="Google Shape;285;p53"/>
          <p:cNvSpPr txBox="1"/>
          <p:nvPr/>
        </p:nvSpPr>
        <p:spPr>
          <a:xfrm>
            <a:off x="0" y="5222975"/>
            <a:ext cx="9144000" cy="7389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dk1"/>
                </a:solidFill>
                <a:latin typeface="Oswald"/>
                <a:ea typeface="Oswald"/>
                <a:cs typeface="Oswald"/>
                <a:sym typeface="Oswald"/>
              </a:rPr>
              <a:t>🖌️ </a:t>
            </a:r>
            <a:r>
              <a:rPr lang="en" sz="3600">
                <a:solidFill>
                  <a:srgbClr val="FF0000"/>
                </a:solidFill>
                <a:latin typeface="Oswald"/>
                <a:ea typeface="Oswald"/>
                <a:cs typeface="Oswald"/>
                <a:sym typeface="Oswald"/>
              </a:rPr>
              <a:t>col</a:t>
            </a:r>
            <a:r>
              <a:rPr lang="en" sz="3600">
                <a:solidFill>
                  <a:srgbClr val="FF9900"/>
                </a:solidFill>
                <a:latin typeface="Oswald"/>
                <a:ea typeface="Oswald"/>
                <a:cs typeface="Oswald"/>
                <a:sym typeface="Oswald"/>
              </a:rPr>
              <a:t>our</a:t>
            </a:r>
            <a:r>
              <a:rPr lang="en" sz="3600">
                <a:solidFill>
                  <a:srgbClr val="F3F3F3"/>
                </a:solidFill>
                <a:latin typeface="Oswald"/>
                <a:ea typeface="Oswald"/>
                <a:cs typeface="Oswald"/>
                <a:sym typeface="Oswald"/>
              </a:rPr>
              <a:t> </a:t>
            </a:r>
            <a:r>
              <a:rPr lang="en" sz="3600">
                <a:solidFill>
                  <a:srgbClr val="FFFF00"/>
                </a:solidFill>
                <a:latin typeface="Oswald"/>
                <a:ea typeface="Oswald"/>
                <a:cs typeface="Oswald"/>
                <a:sym typeface="Oswald"/>
              </a:rPr>
              <a:t>mix</a:t>
            </a:r>
            <a:r>
              <a:rPr lang="en" sz="3600">
                <a:solidFill>
                  <a:srgbClr val="00FF00"/>
                </a:solidFill>
                <a:latin typeface="Oswald"/>
                <a:ea typeface="Oswald"/>
                <a:cs typeface="Oswald"/>
                <a:sym typeface="Oswald"/>
              </a:rPr>
              <a:t>ing</a:t>
            </a:r>
            <a:r>
              <a:rPr lang="en" sz="3600">
                <a:solidFill>
                  <a:srgbClr val="F3F3F3"/>
                </a:solidFill>
                <a:latin typeface="Oswald"/>
                <a:ea typeface="Oswald"/>
                <a:cs typeface="Oswald"/>
                <a:sym typeface="Oswald"/>
              </a:rPr>
              <a:t> </a:t>
            </a:r>
            <a:r>
              <a:rPr lang="en" sz="3600">
                <a:solidFill>
                  <a:srgbClr val="FFFFFF"/>
                </a:solidFill>
                <a:latin typeface="Oswald"/>
                <a:ea typeface="Oswald"/>
                <a:cs typeface="Oswald"/>
                <a:sym typeface="Oswald"/>
              </a:rPr>
              <a:t>and</a:t>
            </a:r>
            <a:r>
              <a:rPr lang="en" sz="3600">
                <a:solidFill>
                  <a:srgbClr val="F3F3F3"/>
                </a:solidFill>
                <a:latin typeface="Oswald"/>
                <a:ea typeface="Oswald"/>
                <a:cs typeface="Oswald"/>
                <a:sym typeface="Oswald"/>
              </a:rPr>
              <a:t> </a:t>
            </a:r>
            <a:r>
              <a:rPr lang="en" sz="3600">
                <a:solidFill>
                  <a:srgbClr val="EFEFEF"/>
                </a:solidFill>
                <a:latin typeface="Kaushan Script"/>
                <a:ea typeface="Kaushan Script"/>
                <a:cs typeface="Kaushan Script"/>
                <a:sym typeface="Kaushan Script"/>
              </a:rPr>
              <a:t>brushwork </a:t>
            </a:r>
            <a:r>
              <a:rPr lang="en" sz="3600">
                <a:solidFill>
                  <a:schemeClr val="dk1"/>
                </a:solidFill>
                <a:latin typeface="Oswald"/>
                <a:ea typeface="Oswald"/>
                <a:cs typeface="Oswald"/>
                <a:sym typeface="Oswald"/>
              </a:rPr>
              <a:t>🌱</a:t>
            </a:r>
            <a:endParaRPr sz="3600">
              <a:solidFill>
                <a:srgbClr val="F3F3F3"/>
              </a:solidFill>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9" name="Shape 289"/>
        <p:cNvGrpSpPr/>
        <p:nvPr/>
      </p:nvGrpSpPr>
      <p:grpSpPr>
        <a:xfrm>
          <a:off x="0" y="0"/>
          <a:ext cx="0" cy="0"/>
          <a:chOff x="0" y="0"/>
          <a:chExt cx="0" cy="0"/>
        </a:xfrm>
      </p:grpSpPr>
      <p:sp>
        <p:nvSpPr>
          <p:cNvPr descr="All text" id="290" name="Google Shape;290;p54"/>
          <p:cNvSpPr txBox="1"/>
          <p:nvPr/>
        </p:nvSpPr>
        <p:spPr>
          <a:xfrm>
            <a:off x="0" y="5222975"/>
            <a:ext cx="9144000" cy="7389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F3F3F3"/>
                </a:solidFill>
                <a:latin typeface="Oswald"/>
                <a:ea typeface="Oswald"/>
                <a:cs typeface="Oswald"/>
                <a:sym typeface="Oswald"/>
              </a:rPr>
              <a:t>🖼️ Composition and 🌈 Colour scheme</a:t>
            </a:r>
            <a:r>
              <a:rPr lang="en" sz="3600">
                <a:solidFill>
                  <a:schemeClr val="dk1"/>
                </a:solidFill>
                <a:latin typeface="Oswald"/>
                <a:ea typeface="Oswald"/>
                <a:cs typeface="Oswald"/>
                <a:sym typeface="Oswald"/>
              </a:rPr>
              <a:t>🌱</a:t>
            </a:r>
            <a:endParaRPr sz="3600">
              <a:solidFill>
                <a:srgbClr val="F3F3F3"/>
              </a:solidFill>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4" name="Shape 294"/>
        <p:cNvGrpSpPr/>
        <p:nvPr/>
      </p:nvGrpSpPr>
      <p:grpSpPr>
        <a:xfrm>
          <a:off x="0" y="0"/>
          <a:ext cx="0" cy="0"/>
          <a:chOff x="0" y="0"/>
          <a:chExt cx="0" cy="0"/>
        </a:xfrm>
      </p:grpSpPr>
      <p:sp>
        <p:nvSpPr>
          <p:cNvPr id="295" name="Google Shape;295;p55"/>
          <p:cNvSpPr txBox="1"/>
          <p:nvPr>
            <p:ph type="title"/>
          </p:nvPr>
        </p:nvSpPr>
        <p:spPr>
          <a:xfrm>
            <a:off x="311700" y="5599651"/>
            <a:ext cx="8520600" cy="540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a:t>
            </a:r>
            <a:r>
              <a:rPr lang="en">
                <a:solidFill>
                  <a:srgbClr val="FF00FF"/>
                </a:solidFill>
              </a:rPr>
              <a:t>fuller composition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9" name="Shape 299"/>
        <p:cNvGrpSpPr/>
        <p:nvPr/>
      </p:nvGrpSpPr>
      <p:grpSpPr>
        <a:xfrm>
          <a:off x="0" y="0"/>
          <a:ext cx="0" cy="0"/>
          <a:chOff x="0" y="0"/>
          <a:chExt cx="0" cy="0"/>
        </a:xfrm>
      </p:grpSpPr>
      <p:sp>
        <p:nvSpPr>
          <p:cNvPr id="300" name="Google Shape;300;p56"/>
          <p:cNvSpPr txBox="1"/>
          <p:nvPr>
            <p:ph type="title"/>
          </p:nvPr>
        </p:nvSpPr>
        <p:spPr>
          <a:xfrm>
            <a:off x="311700" y="5599651"/>
            <a:ext cx="8520600" cy="540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a:t>
            </a:r>
            <a:r>
              <a:rPr lang="en">
                <a:solidFill>
                  <a:srgbClr val="00FFFF"/>
                </a:solidFill>
              </a:rPr>
              <a:t>better colour mixing, variation, and brushwork</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4" name="Shape 304"/>
        <p:cNvGrpSpPr/>
        <p:nvPr/>
      </p:nvGrpSpPr>
      <p:grpSpPr>
        <a:xfrm>
          <a:off x="0" y="0"/>
          <a:ext cx="0" cy="0"/>
          <a:chOff x="0" y="0"/>
          <a:chExt cx="0" cy="0"/>
        </a:xfrm>
      </p:grpSpPr>
      <p:sp>
        <p:nvSpPr>
          <p:cNvPr id="305" name="Google Shape;305;p57"/>
          <p:cNvSpPr txBox="1"/>
          <p:nvPr>
            <p:ph type="title"/>
          </p:nvPr>
        </p:nvSpPr>
        <p:spPr>
          <a:xfrm>
            <a:off x="311700" y="5599651"/>
            <a:ext cx="8520600" cy="540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a:t>
            </a:r>
            <a:r>
              <a:rPr lang="en">
                <a:solidFill>
                  <a:srgbClr val="00FF00"/>
                </a:solidFill>
              </a:rPr>
              <a:t>closer observation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58"/>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311" name="Google Shape;311;p58"/>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312" name="Google Shape;312;p58"/>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Kenley Frausell</a:t>
            </a:r>
            <a:r>
              <a:rPr lang="en" sz="2600">
                <a:solidFill>
                  <a:srgbClr val="888888"/>
                </a:solidFill>
                <a:latin typeface="Oswald"/>
                <a:ea typeface="Oswald"/>
                <a:cs typeface="Oswald"/>
                <a:sym typeface="Oswald"/>
              </a:rPr>
              <a:t> at Sackville High, Tuesday, November 25th</a:t>
            </a:r>
            <a:endParaRPr sz="2600">
              <a:solidFill>
                <a:srgbClr val="888888"/>
              </a:solidFill>
              <a:latin typeface="Oswald"/>
              <a:ea typeface="Oswald"/>
              <a:cs typeface="Oswald"/>
              <a:sym typeface="Oswa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p59"/>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318" name="Google Shape;318;p59"/>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319" name="Google Shape;319;p59"/>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Taylor Sturge</a:t>
            </a:r>
            <a:r>
              <a:rPr lang="en" sz="2600">
                <a:solidFill>
                  <a:srgbClr val="888888"/>
                </a:solidFill>
                <a:latin typeface="Oswald"/>
                <a:ea typeface="Oswald"/>
                <a:cs typeface="Oswald"/>
                <a:sym typeface="Oswald"/>
              </a:rPr>
              <a:t> at Sackville High, Tuesday, November 25th</a:t>
            </a:r>
            <a:endParaRPr sz="2600">
              <a:solidFill>
                <a:srgbClr val="888888"/>
              </a:solidFill>
              <a:latin typeface="Oswald"/>
              <a:ea typeface="Oswald"/>
              <a:cs typeface="Oswald"/>
              <a:sym typeface="Oswa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id="324" name="Google Shape;324;p60"/>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325" name="Google Shape;325;p60"/>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326" name="Google Shape;326;p60"/>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Adella Finnamore</a:t>
            </a:r>
            <a:r>
              <a:rPr lang="en" sz="2600">
                <a:solidFill>
                  <a:srgbClr val="888888"/>
                </a:solidFill>
                <a:latin typeface="Oswald"/>
                <a:ea typeface="Oswald"/>
                <a:cs typeface="Oswald"/>
                <a:sym typeface="Oswald"/>
              </a:rPr>
              <a:t> at Citadel High, Tuesday, November 25th - Chicken</a:t>
            </a:r>
            <a:endParaRPr sz="2600">
              <a:solidFill>
                <a:srgbClr val="888888"/>
              </a:solidFill>
              <a:latin typeface="Oswald"/>
              <a:ea typeface="Oswald"/>
              <a:cs typeface="Oswald"/>
              <a:sym typeface="Oswald"/>
            </a:endParaRPr>
          </a:p>
        </p:txBody>
      </p:sp>
      <p:sp>
        <p:nvSpPr>
          <p:cNvPr descr="All text" id="327" name="Google Shape;327;p60"/>
          <p:cNvSpPr txBox="1"/>
          <p:nvPr/>
        </p:nvSpPr>
        <p:spPr>
          <a:xfrm>
            <a:off x="0" y="5222975"/>
            <a:ext cx="9144000" cy="7389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F3F3F3"/>
                </a:solidFill>
                <a:latin typeface="Oswald"/>
                <a:ea typeface="Oswald"/>
                <a:cs typeface="Oswald"/>
                <a:sym typeface="Oswald"/>
              </a:rPr>
              <a:t>👁️ Observation and realism </a:t>
            </a:r>
            <a:r>
              <a:rPr lang="en" sz="3600">
                <a:solidFill>
                  <a:schemeClr val="dk1"/>
                </a:solidFill>
                <a:latin typeface="Oswald"/>
                <a:ea typeface="Oswald"/>
                <a:cs typeface="Oswald"/>
                <a:sym typeface="Oswald"/>
              </a:rPr>
              <a:t>🌱</a:t>
            </a:r>
            <a:endParaRPr sz="3600">
              <a:latin typeface="Oswald"/>
              <a:ea typeface="Oswald"/>
              <a:cs typeface="Oswald"/>
              <a:sym typeface="Oswa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61"/>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333" name="Google Shape;333;p61"/>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334" name="Google Shape;334;p61"/>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Arthur Moulton</a:t>
            </a:r>
            <a:r>
              <a:rPr lang="en" sz="2600">
                <a:solidFill>
                  <a:srgbClr val="888888"/>
                </a:solidFill>
                <a:latin typeface="Oswald"/>
                <a:ea typeface="Oswald"/>
                <a:cs typeface="Oswald"/>
                <a:sym typeface="Oswald"/>
              </a:rPr>
              <a:t> at Citadel High, Tuesday, November 25th - Sea Creatures</a:t>
            </a:r>
            <a:endParaRPr sz="2600">
              <a:solidFill>
                <a:srgbClr val="888888"/>
              </a:solidFill>
              <a:latin typeface="Oswald"/>
              <a:ea typeface="Oswald"/>
              <a:cs typeface="Oswald"/>
              <a:sym typeface="Oswald"/>
            </a:endParaRPr>
          </a:p>
        </p:txBody>
      </p:sp>
      <p:sp>
        <p:nvSpPr>
          <p:cNvPr descr="All text" id="335" name="Google Shape;335;p61"/>
          <p:cNvSpPr txBox="1"/>
          <p:nvPr/>
        </p:nvSpPr>
        <p:spPr>
          <a:xfrm>
            <a:off x="0" y="5222975"/>
            <a:ext cx="9144000" cy="7389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dk1"/>
                </a:solidFill>
                <a:latin typeface="Oswald"/>
                <a:ea typeface="Oswald"/>
                <a:cs typeface="Oswald"/>
                <a:sym typeface="Oswald"/>
              </a:rPr>
              <a:t>🖌️ </a:t>
            </a:r>
            <a:r>
              <a:rPr lang="en" sz="3600">
                <a:solidFill>
                  <a:srgbClr val="FF0000"/>
                </a:solidFill>
                <a:latin typeface="Oswald"/>
                <a:ea typeface="Oswald"/>
                <a:cs typeface="Oswald"/>
                <a:sym typeface="Oswald"/>
              </a:rPr>
              <a:t>col</a:t>
            </a:r>
            <a:r>
              <a:rPr lang="en" sz="3600">
                <a:solidFill>
                  <a:srgbClr val="FF9900"/>
                </a:solidFill>
                <a:latin typeface="Oswald"/>
                <a:ea typeface="Oswald"/>
                <a:cs typeface="Oswald"/>
                <a:sym typeface="Oswald"/>
              </a:rPr>
              <a:t>our</a:t>
            </a:r>
            <a:r>
              <a:rPr lang="en" sz="3600">
                <a:solidFill>
                  <a:srgbClr val="F3F3F3"/>
                </a:solidFill>
                <a:latin typeface="Oswald"/>
                <a:ea typeface="Oswald"/>
                <a:cs typeface="Oswald"/>
                <a:sym typeface="Oswald"/>
              </a:rPr>
              <a:t> </a:t>
            </a:r>
            <a:r>
              <a:rPr lang="en" sz="3600">
                <a:solidFill>
                  <a:srgbClr val="FFFF00"/>
                </a:solidFill>
                <a:latin typeface="Oswald"/>
                <a:ea typeface="Oswald"/>
                <a:cs typeface="Oswald"/>
                <a:sym typeface="Oswald"/>
              </a:rPr>
              <a:t>mix</a:t>
            </a:r>
            <a:r>
              <a:rPr lang="en" sz="3600">
                <a:solidFill>
                  <a:srgbClr val="00FF00"/>
                </a:solidFill>
                <a:latin typeface="Oswald"/>
                <a:ea typeface="Oswald"/>
                <a:cs typeface="Oswald"/>
                <a:sym typeface="Oswald"/>
              </a:rPr>
              <a:t>ing</a:t>
            </a:r>
            <a:r>
              <a:rPr lang="en" sz="3600">
                <a:solidFill>
                  <a:srgbClr val="F3F3F3"/>
                </a:solidFill>
                <a:latin typeface="Oswald"/>
                <a:ea typeface="Oswald"/>
                <a:cs typeface="Oswald"/>
                <a:sym typeface="Oswald"/>
              </a:rPr>
              <a:t> </a:t>
            </a:r>
            <a:r>
              <a:rPr lang="en" sz="3600">
                <a:solidFill>
                  <a:srgbClr val="FFFFFF"/>
                </a:solidFill>
                <a:latin typeface="Oswald"/>
                <a:ea typeface="Oswald"/>
                <a:cs typeface="Oswald"/>
                <a:sym typeface="Oswald"/>
              </a:rPr>
              <a:t>and</a:t>
            </a:r>
            <a:r>
              <a:rPr lang="en" sz="3600">
                <a:solidFill>
                  <a:srgbClr val="F3F3F3"/>
                </a:solidFill>
                <a:latin typeface="Oswald"/>
                <a:ea typeface="Oswald"/>
                <a:cs typeface="Oswald"/>
                <a:sym typeface="Oswald"/>
              </a:rPr>
              <a:t> </a:t>
            </a:r>
            <a:r>
              <a:rPr lang="en" sz="3600">
                <a:solidFill>
                  <a:srgbClr val="EFEFEF"/>
                </a:solidFill>
                <a:latin typeface="Kaushan Script"/>
                <a:ea typeface="Kaushan Script"/>
                <a:cs typeface="Kaushan Script"/>
                <a:sym typeface="Kaushan Script"/>
              </a:rPr>
              <a:t>brushwork </a:t>
            </a:r>
            <a:r>
              <a:rPr lang="en" sz="3600">
                <a:solidFill>
                  <a:schemeClr val="dk1"/>
                </a:solidFill>
                <a:latin typeface="Oswald"/>
                <a:ea typeface="Oswald"/>
                <a:cs typeface="Oswald"/>
                <a:sym typeface="Oswald"/>
              </a:rPr>
              <a:t>🌱</a:t>
            </a:r>
            <a:endParaRPr sz="3600">
              <a:solidFill>
                <a:srgbClr val="F3F3F3"/>
              </a:solidFill>
              <a:latin typeface="Oswald"/>
              <a:ea typeface="Oswald"/>
              <a:cs typeface="Oswald"/>
              <a:sym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62"/>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341" name="Google Shape;341;p62"/>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342" name="Google Shape;342;p62"/>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Max Sulewski</a:t>
            </a:r>
            <a:r>
              <a:rPr lang="en" sz="2600">
                <a:solidFill>
                  <a:srgbClr val="888888"/>
                </a:solidFill>
                <a:latin typeface="Oswald"/>
                <a:ea typeface="Oswald"/>
                <a:cs typeface="Oswald"/>
                <a:sym typeface="Oswald"/>
              </a:rPr>
              <a:t> at Citadel High, Tuesday, November 25th - Sea Creatures</a:t>
            </a:r>
            <a:endParaRPr sz="2600">
              <a:solidFill>
                <a:srgbClr val="888888"/>
              </a:solidFill>
              <a:latin typeface="Oswald"/>
              <a:ea typeface="Oswald"/>
              <a:cs typeface="Oswald"/>
              <a:sym typeface="Oswald"/>
            </a:endParaRPr>
          </a:p>
        </p:txBody>
      </p:sp>
      <p:sp>
        <p:nvSpPr>
          <p:cNvPr descr="All text" id="343" name="Google Shape;343;p62"/>
          <p:cNvSpPr txBox="1"/>
          <p:nvPr/>
        </p:nvSpPr>
        <p:spPr>
          <a:xfrm>
            <a:off x="0" y="5222975"/>
            <a:ext cx="9144000" cy="7389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F3F3F3"/>
                </a:solidFill>
                <a:latin typeface="Oswald"/>
                <a:ea typeface="Oswald"/>
                <a:cs typeface="Oswald"/>
                <a:sym typeface="Oswald"/>
              </a:rPr>
              <a:t>👁️ Observation and realism </a:t>
            </a:r>
            <a:r>
              <a:rPr lang="en" sz="3600">
                <a:solidFill>
                  <a:schemeClr val="dk1"/>
                </a:solidFill>
                <a:latin typeface="Oswald"/>
                <a:ea typeface="Oswald"/>
                <a:cs typeface="Oswald"/>
                <a:sym typeface="Oswald"/>
              </a:rPr>
              <a:t>🌱</a:t>
            </a:r>
            <a:endParaRPr sz="3600">
              <a:latin typeface="Oswald"/>
              <a:ea typeface="Oswald"/>
              <a:cs typeface="Oswald"/>
              <a:sym typeface="Oswa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63"/>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349" name="Google Shape;349;p63"/>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350" name="Google Shape;350;p63"/>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Huda Elkord</a:t>
            </a:r>
            <a:r>
              <a:rPr lang="en" sz="2600">
                <a:solidFill>
                  <a:srgbClr val="888888"/>
                </a:solidFill>
                <a:latin typeface="Oswald"/>
                <a:ea typeface="Oswald"/>
                <a:cs typeface="Oswald"/>
                <a:sym typeface="Oswald"/>
              </a:rPr>
              <a:t> at Citadel High, Tuesday, November 25th - Sea Creatures</a:t>
            </a:r>
            <a:endParaRPr sz="2600">
              <a:solidFill>
                <a:srgbClr val="888888"/>
              </a:solidFill>
              <a:latin typeface="Oswald"/>
              <a:ea typeface="Oswald"/>
              <a:cs typeface="Oswald"/>
              <a:sym typeface="Oswald"/>
            </a:endParaRPr>
          </a:p>
        </p:txBody>
      </p:sp>
      <p:sp>
        <p:nvSpPr>
          <p:cNvPr descr="All text" id="351" name="Google Shape;351;p63"/>
          <p:cNvSpPr txBox="1"/>
          <p:nvPr/>
        </p:nvSpPr>
        <p:spPr>
          <a:xfrm>
            <a:off x="0" y="5222975"/>
            <a:ext cx="9144000" cy="7389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F3F3F3"/>
                </a:solidFill>
                <a:latin typeface="Oswald"/>
                <a:ea typeface="Oswald"/>
                <a:cs typeface="Oswald"/>
                <a:sym typeface="Oswald"/>
              </a:rPr>
              <a:t>👁️ Observation and realism </a:t>
            </a:r>
            <a:r>
              <a:rPr lang="en" sz="3600">
                <a:solidFill>
                  <a:schemeClr val="dk1"/>
                </a:solidFill>
                <a:latin typeface="Oswald"/>
                <a:ea typeface="Oswald"/>
                <a:cs typeface="Oswald"/>
                <a:sym typeface="Oswald"/>
              </a:rPr>
              <a:t>🌱</a:t>
            </a:r>
            <a:endParaRPr sz="3600">
              <a:latin typeface="Oswald"/>
              <a:ea typeface="Oswald"/>
              <a:cs typeface="Oswald"/>
              <a:sym typeface="Oswa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64"/>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357" name="Google Shape;357;p64"/>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358" name="Google Shape;358;p64"/>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Tinevimbo Makura</a:t>
            </a:r>
            <a:r>
              <a:rPr lang="en" sz="2600">
                <a:solidFill>
                  <a:srgbClr val="888888"/>
                </a:solidFill>
                <a:latin typeface="Oswald"/>
                <a:ea typeface="Oswald"/>
                <a:cs typeface="Oswald"/>
                <a:sym typeface="Oswald"/>
              </a:rPr>
              <a:t> at Citadel High, Tuesday, November 25th - Chicken</a:t>
            </a:r>
            <a:endParaRPr sz="2600">
              <a:solidFill>
                <a:srgbClr val="888888"/>
              </a:solidFill>
              <a:latin typeface="Oswald"/>
              <a:ea typeface="Oswald"/>
              <a:cs typeface="Oswald"/>
              <a:sym typeface="Oswald"/>
            </a:endParaRPr>
          </a:p>
        </p:txBody>
      </p:sp>
      <p:sp>
        <p:nvSpPr>
          <p:cNvPr descr="All text" id="359" name="Google Shape;359;p64"/>
          <p:cNvSpPr txBox="1"/>
          <p:nvPr/>
        </p:nvSpPr>
        <p:spPr>
          <a:xfrm>
            <a:off x="0" y="5222975"/>
            <a:ext cx="9144000" cy="7389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dk1"/>
                </a:solidFill>
                <a:latin typeface="Oswald"/>
                <a:ea typeface="Oswald"/>
                <a:cs typeface="Oswald"/>
                <a:sym typeface="Oswald"/>
              </a:rPr>
              <a:t>🖌️ </a:t>
            </a:r>
            <a:r>
              <a:rPr lang="en" sz="3600">
                <a:solidFill>
                  <a:srgbClr val="FF0000"/>
                </a:solidFill>
                <a:latin typeface="Oswald"/>
                <a:ea typeface="Oswald"/>
                <a:cs typeface="Oswald"/>
                <a:sym typeface="Oswald"/>
              </a:rPr>
              <a:t>col</a:t>
            </a:r>
            <a:r>
              <a:rPr lang="en" sz="3600">
                <a:solidFill>
                  <a:srgbClr val="FF9900"/>
                </a:solidFill>
                <a:latin typeface="Oswald"/>
                <a:ea typeface="Oswald"/>
                <a:cs typeface="Oswald"/>
                <a:sym typeface="Oswald"/>
              </a:rPr>
              <a:t>our</a:t>
            </a:r>
            <a:r>
              <a:rPr lang="en" sz="3600">
                <a:solidFill>
                  <a:srgbClr val="F3F3F3"/>
                </a:solidFill>
                <a:latin typeface="Oswald"/>
                <a:ea typeface="Oswald"/>
                <a:cs typeface="Oswald"/>
                <a:sym typeface="Oswald"/>
              </a:rPr>
              <a:t> </a:t>
            </a:r>
            <a:r>
              <a:rPr lang="en" sz="3600">
                <a:solidFill>
                  <a:srgbClr val="FFFF00"/>
                </a:solidFill>
                <a:latin typeface="Oswald"/>
                <a:ea typeface="Oswald"/>
                <a:cs typeface="Oswald"/>
                <a:sym typeface="Oswald"/>
              </a:rPr>
              <a:t>mix</a:t>
            </a:r>
            <a:r>
              <a:rPr lang="en" sz="3600">
                <a:solidFill>
                  <a:srgbClr val="00FF00"/>
                </a:solidFill>
                <a:latin typeface="Oswald"/>
                <a:ea typeface="Oswald"/>
                <a:cs typeface="Oswald"/>
                <a:sym typeface="Oswald"/>
              </a:rPr>
              <a:t>ing</a:t>
            </a:r>
            <a:r>
              <a:rPr lang="en" sz="3600">
                <a:solidFill>
                  <a:srgbClr val="F3F3F3"/>
                </a:solidFill>
                <a:latin typeface="Oswald"/>
                <a:ea typeface="Oswald"/>
                <a:cs typeface="Oswald"/>
                <a:sym typeface="Oswald"/>
              </a:rPr>
              <a:t> </a:t>
            </a:r>
            <a:r>
              <a:rPr lang="en" sz="3600">
                <a:solidFill>
                  <a:srgbClr val="FFFFFF"/>
                </a:solidFill>
                <a:latin typeface="Oswald"/>
                <a:ea typeface="Oswald"/>
                <a:cs typeface="Oswald"/>
                <a:sym typeface="Oswald"/>
              </a:rPr>
              <a:t>and</a:t>
            </a:r>
            <a:r>
              <a:rPr lang="en" sz="3600">
                <a:solidFill>
                  <a:srgbClr val="F3F3F3"/>
                </a:solidFill>
                <a:latin typeface="Oswald"/>
                <a:ea typeface="Oswald"/>
                <a:cs typeface="Oswald"/>
                <a:sym typeface="Oswald"/>
              </a:rPr>
              <a:t> </a:t>
            </a:r>
            <a:r>
              <a:rPr lang="en" sz="3600">
                <a:solidFill>
                  <a:srgbClr val="EFEFEF"/>
                </a:solidFill>
                <a:latin typeface="Kaushan Script"/>
                <a:ea typeface="Kaushan Script"/>
                <a:cs typeface="Kaushan Script"/>
                <a:sym typeface="Kaushan Script"/>
              </a:rPr>
              <a:t>brushwork </a:t>
            </a:r>
            <a:r>
              <a:rPr lang="en" sz="3600">
                <a:solidFill>
                  <a:schemeClr val="dk1"/>
                </a:solidFill>
                <a:latin typeface="Oswald"/>
                <a:ea typeface="Oswald"/>
                <a:cs typeface="Oswald"/>
                <a:sym typeface="Oswald"/>
              </a:rPr>
              <a:t>🌱</a:t>
            </a:r>
            <a:endParaRPr sz="3600">
              <a:solidFill>
                <a:srgbClr val="F3F3F3"/>
              </a:solidFill>
              <a:latin typeface="Oswald"/>
              <a:ea typeface="Oswald"/>
              <a:cs typeface="Oswald"/>
              <a:sym typeface="Oswa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65"/>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Drapak's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Chicken</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365" name="Google Shape;365;p65"/>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 Advait Abhilash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Zi'aez Allison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Peter Azhagiri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Covenant Bassey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Matthew Bowdridge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Gabriel Carvalho Cardoso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Trey Carvery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Ken Declaro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Autumn DeGiobbi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Adella Finnamore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Margo Flynn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Kieran Forbes-Tan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Ronan Furlong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Hala Khalaf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Tyson Lafitte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Tinevimbo Makura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Mohammad Malahfji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Kit McCormack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Harrison Morash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Lam Nguyen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Bayden Noble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Zyaira Owen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Harmony  Parker-Paul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Arad Ranjbar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Ryan Rice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Mila Sahmarani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Yejun Shin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Hayden Theriault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Thompson-Hill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Ayla Williams     </a:t>
            </a:r>
            <a:endParaRPr>
              <a:solidFill>
                <a:srgbClr val="DDDDDD"/>
              </a:solidFill>
              <a:latin typeface="Average"/>
              <a:ea typeface="Average"/>
              <a:cs typeface="Average"/>
              <a:sym typeface="Average"/>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descr="Title" id="370" name="Google Shape;370;p66"/>
          <p:cNvSpPr txBox="1"/>
          <p:nvPr/>
        </p:nvSpPr>
        <p:spPr>
          <a:xfrm>
            <a:off x="456525" y="0"/>
            <a:ext cx="8217600" cy="228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rgbClr val="FFFFFF"/>
                </a:solidFill>
                <a:latin typeface="Oswald"/>
                <a:ea typeface="Oswald"/>
                <a:cs typeface="Oswald"/>
                <a:sym typeface="Oswald"/>
              </a:rPr>
              <a:t>Every work-in-progress photo counts towards your </a:t>
            </a:r>
            <a:r>
              <a:rPr lang="en" sz="4000">
                <a:solidFill>
                  <a:srgbClr val="00FF00"/>
                </a:solidFill>
                <a:latin typeface="Oswald"/>
                <a:ea typeface="Oswald"/>
                <a:cs typeface="Oswald"/>
                <a:sym typeface="Oswald"/>
              </a:rPr>
              <a:t>goal-setting mark</a:t>
            </a:r>
            <a:endParaRPr sz="4000">
              <a:solidFill>
                <a:srgbClr val="00FF00"/>
              </a:solidFill>
              <a:latin typeface="Oswald"/>
              <a:ea typeface="Oswald"/>
              <a:cs typeface="Oswald"/>
              <a:sym typeface="Oswald"/>
            </a:endParaRPr>
          </a:p>
          <a:p>
            <a:pPr indent="0" lvl="0" marL="0" rtl="0" algn="ctr">
              <a:spcBef>
                <a:spcPts val="0"/>
              </a:spcBef>
              <a:spcAft>
                <a:spcPts val="0"/>
              </a:spcAft>
              <a:buNone/>
            </a:pPr>
            <a:r>
              <a:rPr lang="en" sz="4000">
                <a:solidFill>
                  <a:srgbClr val="FFFFFF"/>
                </a:solidFill>
                <a:latin typeface="Oswald"/>
                <a:ea typeface="Oswald"/>
                <a:cs typeface="Oswald"/>
                <a:sym typeface="Oswald"/>
              </a:rPr>
              <a:t>  📷</a:t>
            </a:r>
            <a:r>
              <a:rPr b="1" lang="en" sz="4000">
                <a:solidFill>
                  <a:srgbClr val="00FF00"/>
                </a:solidFill>
                <a:latin typeface="Oswald"/>
                <a:ea typeface="Oswald"/>
                <a:cs typeface="Oswald"/>
                <a:sym typeface="Oswald"/>
              </a:rPr>
              <a:t>→</a:t>
            </a:r>
            <a:r>
              <a:rPr lang="en" sz="4000">
                <a:solidFill>
                  <a:srgbClr val="FFFFFF"/>
                </a:solidFill>
                <a:latin typeface="Oswald"/>
                <a:ea typeface="Oswald"/>
                <a:cs typeface="Oswald"/>
                <a:sym typeface="Oswald"/>
              </a:rPr>
              <a:t>✏️</a:t>
            </a:r>
            <a:endParaRPr sz="1500">
              <a:solidFill>
                <a:srgbClr val="AAAAAA"/>
              </a:solidFill>
              <a:latin typeface="Average"/>
              <a:ea typeface="Average"/>
              <a:cs typeface="Average"/>
              <a:sym typeface="Average"/>
            </a:endParaRPr>
          </a:p>
        </p:txBody>
      </p:sp>
      <p:sp>
        <p:nvSpPr>
          <p:cNvPr descr="Translations" id="371" name="Google Shape;371;p66"/>
          <p:cNvSpPr txBox="1"/>
          <p:nvPr/>
        </p:nvSpPr>
        <p:spPr>
          <a:xfrm>
            <a:off x="0" y="2286600"/>
            <a:ext cx="9144000" cy="457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እያንዳንዱ በሂደት ላይ ያለ ፎቶ ወደ ግብ ማቀናበሪያ ምልክትዎ ይቆጠራል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كل صورة قيد التنفيذ تُحتسب ضمن هدفك المحدد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 treball en curs compta per a la teva marca d'objectius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每张正在制作的照片都计入你的目标设定分数</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هر عکس در حال انجام، در راستای هدف تعیین‌شده‌ی شما محسوب می‌شود.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प्रत्येक कार्य-प्रगति फ़ोटो आपके लक्ष्य-निर्धारण चिह्न में गिनी जाती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作業中の写真はすべて目標達成にカウントされます</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진행 중인 모든 사진은 목표 설정에 반영됩니다.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Her wêneyek di xebata berdewam de ji bo destnîşankirina armanca we tê hesibandin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do trabalho em andamento conta para sua meta de definição de metas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ਹਰੇਕ ਕੰਮ-ਅਧੀਨ ਫੋਟੋ ਤੁਹਾਡੇ ਟੀਚੇ ਨੂੰ ਪੂਰਾ ਕਰਨ ਲਈ ਗਿਣੀ ਜਾਂਦੀ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Каждая фотография в процессе работы учитывается при постановке цели.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Sawir kasta oo shaqada ku jira wuxuu ku xisaabtamayaa calaamadda yool-dejinta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del trabajo en progreso cuenta para alcanzar tu objetivo.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Kila picha inayoendelea inahesabiwa katika alama yako ya kuweka lengo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bawat work-in-progress na larawan ay binibilang sa iyong marka sa pagtatakda ng layunin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Çalışma aşamasındaki her fotoğraf, hedef belirleme hedefinize ulaşmanıza katkıda bulunur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Кожне фото в процесі роботи зараховується для досягнення вашої мети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Mỗi bức ảnh đang trong quá trình thực hiện đều được tính vào mục tiêu bạn đặt ra</a:t>
            </a:r>
            <a:endParaRPr sz="3200">
              <a:solidFill>
                <a:srgbClr val="CACACA"/>
              </a:solidFill>
              <a:latin typeface="Average"/>
              <a:ea typeface="Average"/>
              <a:cs typeface="Average"/>
              <a:sym typeface="Averag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graphicFrame>
        <p:nvGraphicFramePr>
          <p:cNvPr id="380" name="Google Shape;380;p68"/>
          <p:cNvGraphicFramePr/>
          <p:nvPr/>
        </p:nvGraphicFramePr>
        <p:xfrm>
          <a:off x="749600" y="62350"/>
          <a:ext cx="3000000" cy="3000000"/>
        </p:xfrm>
        <a:graphic>
          <a:graphicData uri="http://schemas.openxmlformats.org/drawingml/2006/table">
            <a:tbl>
              <a:tblPr>
                <a:noFill/>
                <a:tableStyleId>{5FF92739-19B9-45AD-B172-5B089F418230}</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r>
              <a:tr h="107085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10566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the </a:t>
                      </a:r>
                      <a:br>
                        <a:rPr lang="en" sz="2000">
                          <a:solidFill>
                            <a:srgbClr val="6AA84F"/>
                          </a:solidFill>
                          <a:latin typeface="Oswald"/>
                          <a:ea typeface="Oswald"/>
                          <a:cs typeface="Oswald"/>
                          <a:sym typeface="Oswald"/>
                        </a:rPr>
                      </a:br>
                      <a:r>
                        <a:rPr lang="en" sz="2000">
                          <a:solidFill>
                            <a:srgbClr val="6AA84F"/>
                          </a:solidFill>
                          <a:latin typeface="Oswald"/>
                          <a:ea typeface="Oswald"/>
                          <a:cs typeface="Oswald"/>
                          <a:sym typeface="Oswald"/>
                        </a:rPr>
                        <a:t>good copy</a:t>
                      </a:r>
                      <a:br>
                        <a:rPr lang="en" sz="2000">
                          <a:solidFill>
                            <a:srgbClr val="6AA84F"/>
                          </a:solidFill>
                          <a:latin typeface="Oswald"/>
                          <a:ea typeface="Oswald"/>
                          <a:cs typeface="Oswald"/>
                          <a:sym typeface="Oswald"/>
                        </a:rPr>
                      </a:br>
                      <a:r>
                        <a:rPr lang="en" sz="2000">
                          <a:solidFill>
                            <a:srgbClr val="B7B7B7"/>
                          </a:solidFill>
                          <a:latin typeface="Oswald"/>
                          <a:ea typeface="Oswald"/>
                          <a:cs typeface="Oswald"/>
                          <a:sym typeface="Oswald"/>
                        </a:rPr>
                        <a:t>Report cards </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18</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Refinement &amp;</a:t>
                      </a:r>
                      <a:endParaRPr sz="2000">
                        <a:solidFill>
                          <a:srgbClr val="6AA84F"/>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Peer feedback</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Hand in day for paintings</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930400">
                <a:tc gridSpan="2">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Clay project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paintings</a:t>
                      </a:r>
                      <a:endParaRPr sz="19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PD day / </a:t>
                      </a:r>
                      <a:br>
                        <a:rPr lang="en" sz="1800">
                          <a:solidFill>
                            <a:srgbClr val="B7B7B7"/>
                          </a:solidFill>
                          <a:latin typeface="Oswald"/>
                          <a:ea typeface="Oswald"/>
                          <a:cs typeface="Oswald"/>
                          <a:sym typeface="Oswald"/>
                        </a:rPr>
                      </a:br>
                      <a:r>
                        <a:rPr lang="en"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graphicFrame>
        <p:nvGraphicFramePr>
          <p:cNvPr id="385" name="Google Shape;385;p69"/>
          <p:cNvGraphicFramePr/>
          <p:nvPr/>
        </p:nvGraphicFramePr>
        <p:xfrm>
          <a:off x="0" y="0"/>
          <a:ext cx="3000000" cy="3000000"/>
        </p:xfrm>
        <a:graphic>
          <a:graphicData uri="http://schemas.openxmlformats.org/drawingml/2006/table">
            <a:tbl>
              <a:tblPr>
                <a:noFill/>
                <a:tableStyleId>{AB9D789F-676C-4999-97C5-941324571024}</a:tableStyleId>
              </a:tblPr>
              <a:tblGrid>
                <a:gridCol w="415625"/>
                <a:gridCol w="415625"/>
                <a:gridCol w="415625"/>
                <a:gridCol w="415625"/>
                <a:gridCol w="415625"/>
                <a:gridCol w="415625"/>
                <a:gridCol w="382850"/>
                <a:gridCol w="448400"/>
                <a:gridCol w="415625"/>
                <a:gridCol w="415625"/>
                <a:gridCol w="415625"/>
                <a:gridCol w="415625"/>
                <a:gridCol w="415625"/>
                <a:gridCol w="415625"/>
                <a:gridCol w="415625"/>
                <a:gridCol w="415625"/>
                <a:gridCol w="415625"/>
                <a:gridCol w="415625"/>
                <a:gridCol w="415625"/>
                <a:gridCol w="415625"/>
                <a:gridCol w="415625"/>
                <a:gridCol w="415625"/>
              </a:tblGrid>
              <a:tr h="741900">
                <a:tc gridSpan="22">
                  <a:txBody>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Painting timeline</a:t>
                      </a:r>
                      <a:endParaRPr sz="3600">
                        <a:solidFill>
                          <a:srgbClr val="FFFFFF"/>
                        </a:solidFill>
                        <a:latin typeface="Oswald"/>
                        <a:ea typeface="Oswald"/>
                        <a:cs typeface="Oswald"/>
                        <a:sym typeface="Oswald"/>
                      </a:endParaRPr>
                    </a:p>
                  </a:txBody>
                  <a:tcPr marT="91425" marB="91425" marR="91425" marL="91425" anchor="ctr">
                    <a:lnB cap="flat" cmpd="sng" w="38100">
                      <a:solidFill>
                        <a:srgbClr val="FFFFFF"/>
                      </a:solidFill>
                      <a:prstDash val="solid"/>
                      <a:round/>
                      <a:headEnd len="sm" w="sm" type="none"/>
                      <a:tailEnd len="sm" w="sm" type="none"/>
                    </a:lnB>
                  </a:tcPr>
                </a:tc>
                <a:tc hMerge="1"/>
                <a:tc hMerge="1"/>
                <a:tc hMerge="1"/>
                <a:tc hMerge="1"/>
                <a:tc hMerge="1"/>
                <a:tc hMerge="1"/>
                <a:tc hMerge="1"/>
                <a:tc hMerge="1"/>
                <a:tc hMerge="1"/>
                <a:tc hMerge="1"/>
                <a:tc hMerge="1"/>
                <a:tc hMerge="1"/>
                <a:tc hMerge="1"/>
                <a:tc hMerge="1"/>
                <a:tc hMerge="1"/>
                <a:tc hMerge="1"/>
                <a:tc hMerge="1"/>
                <a:tc hMerge="1"/>
                <a:tc hMerge="1"/>
                <a:tc hMerge="1"/>
                <a:tc hMerge="1"/>
              </a:tr>
              <a:tr h="395925">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4</a:t>
                      </a:r>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8</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9</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10</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r>
              <a:tr h="5720175">
                <a:tc gridSpan="7">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Skill building</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የችሎታ ግንባታ</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بناء المهارات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d'habilitats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技能培养</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مهارت سازی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कौशल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スキル構築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기술 구축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Avakirina jêhatîbûnê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ਹੁਨਰ ਨਿਰਮਾਣ</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навыков</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Dhisidda xirfadda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Ujenzi wa ujuzi</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kasanayan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Beceri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Розвиток навичок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Xây dựng kỹ năng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hMerge="1"/>
                <a:tc hMerge="1"/>
                <a:tc hMerge="1"/>
                <a:tc hMerge="1"/>
                <a:tc hMerge="1"/>
                <a:tc hMerge="1"/>
                <a:tc gridSpan="5">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Idea development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የሃሳብ እድገት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تطوير الفكرة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d'idees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创意开发</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توسعه ایده</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विचार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アイデア開発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아이디어 개발</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Pêşxistina ramanan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ideias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ਵਿਚਾਰ ਵਿਕਾਸ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идеи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Horumarinta fikradda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ideas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Maendeleo ya mawazo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ideya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Fikir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Розробка ідеї</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Phát triển ý tưởng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hMerge="1"/>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Drawing</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መሳል</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رسم</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Dibuix</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绘画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طراحی</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चित्रकला</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描画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그림</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Xet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Desenho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ਡਰਾਇੰਗ</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Рисунок</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Sawirid</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Dibujo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Kuchora</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Pagguhit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Çizim</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Малювання</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Vẽ</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First layer</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የመጀመሪያው ንብርብር</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الطبقة الأولى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第一层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 اول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पहली सतह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最初の層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첫 번째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Qata yekem</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Primeira camada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ਪਹਿਲੀ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Первый слой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Lakabka kowaad</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Safu ya kwanza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Unang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Birinci katman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Перший шар</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Lớp đầu tiên</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hMerge="1"/>
                <a:tc gridSpan="4">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Additional</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000">
                          <a:solidFill>
                            <a:srgbClr val="FFFFFF"/>
                          </a:solidFill>
                          <a:latin typeface="Open Sans"/>
                          <a:ea typeface="Open Sans"/>
                          <a:cs typeface="Open Sans"/>
                          <a:sym typeface="Open Sans"/>
                        </a:rPr>
                        <a:t>layers</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ተጨማሪ ንብርብሮች</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طبقات إضافية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Capes addicionals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附加层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لایه‌های اضافی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अतिरिक्त परतें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追加レイヤー</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추가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Qatên zêde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Camadas adicionais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ਵਾਧੂ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Дополнительные слои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Lakabyo dheeri ah</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Capas adicionales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Tabaka za ziada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Mga karagdagang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Ek katmanlar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Додаткові шари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Các lớp bổ sung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Adjustment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ማስተካከል</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تعديل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调整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تنظیم</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समायोजन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調整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조정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Lêanî</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ਸਮਾਯੋਜਨ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Корректирование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Toosinta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Marekebisho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Pagsasaayos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Ayarlama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Коригування</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Điều chỉnh</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hMerge="1"/>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descr="All text" id="390" name="Google Shape;390;p70"/>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600">
                <a:solidFill>
                  <a:srgbClr val="FFFFFF"/>
                </a:solidFill>
                <a:latin typeface="Open Sans"/>
                <a:ea typeface="Open Sans"/>
                <a:cs typeface="Open Sans"/>
                <a:sym typeface="Open Sans"/>
              </a:rPr>
              <a:t>Quality of observation: </a:t>
            </a:r>
            <a:r>
              <a:rPr lang="en" sz="1600">
                <a:solidFill>
                  <a:srgbClr val="D9D9D9"/>
                </a:solidFill>
                <a:latin typeface="Open Sans"/>
                <a:ea typeface="Open Sans"/>
                <a:cs typeface="Open Sans"/>
                <a:sym typeface="Open Sans"/>
              </a:rPr>
              <a:t>Careful detail, proportion, and shading with the goal of </a:t>
            </a:r>
            <a:r>
              <a:rPr b="1" lang="en"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500">
                <a:solidFill>
                  <a:srgbClr val="FFFFFF"/>
                </a:solidFill>
                <a:latin typeface="Open Sans"/>
                <a:ea typeface="Open Sans"/>
                <a:cs typeface="Open Sans"/>
                <a:sym typeface="Open Sans"/>
              </a:rPr>
              <a:t>Quality of painting technique: </a:t>
            </a:r>
            <a:r>
              <a:rPr lang="en" sz="1500">
                <a:solidFill>
                  <a:srgbClr val="D9D9D9"/>
                </a:solidFill>
                <a:latin typeface="Open Sans"/>
                <a:ea typeface="Open Sans"/>
                <a:cs typeface="Open Sans"/>
                <a:sym typeface="Open Sans"/>
              </a:rPr>
              <a:t>Excellent </a:t>
            </a:r>
            <a:r>
              <a:rPr b="1" lang="en" sz="1500">
                <a:solidFill>
                  <a:srgbClr val="00FF00"/>
                </a:solidFill>
                <a:latin typeface="Open Sans"/>
                <a:ea typeface="Open Sans"/>
                <a:cs typeface="Open Sans"/>
                <a:sym typeface="Open Sans"/>
              </a:rPr>
              <a:t>colour mixing</a:t>
            </a:r>
            <a:r>
              <a:rPr lang="en" sz="1500">
                <a:solidFill>
                  <a:srgbClr val="D9D9D9"/>
                </a:solidFill>
                <a:latin typeface="Open Sans"/>
                <a:ea typeface="Open Sans"/>
                <a:cs typeface="Open Sans"/>
                <a:sym typeface="Open Sans"/>
              </a:rPr>
              <a:t>, blending, </a:t>
            </a:r>
            <a:r>
              <a:rPr b="1" lang="en" sz="1500">
                <a:solidFill>
                  <a:srgbClr val="00FF00"/>
                </a:solidFill>
                <a:latin typeface="Open Sans"/>
                <a:ea typeface="Open Sans"/>
                <a:cs typeface="Open Sans"/>
                <a:sym typeface="Open Sans"/>
              </a:rPr>
              <a:t>brushwork</a:t>
            </a:r>
            <a:r>
              <a:rPr lang="en" sz="1500">
                <a:solidFill>
                  <a:srgbClr val="D9D9D9"/>
                </a:solidFill>
                <a:latin typeface="Open Sans"/>
                <a:ea typeface="Open Sans"/>
                <a:cs typeface="Open Sans"/>
                <a:sym typeface="Open Sans"/>
              </a:rPr>
              <a:t>, and </a:t>
            </a:r>
            <a:r>
              <a:rPr b="1" lang="en" sz="1500">
                <a:solidFill>
                  <a:srgbClr val="00FF00"/>
                </a:solidFill>
                <a:latin typeface="Open Sans"/>
                <a:ea typeface="Open Sans"/>
                <a:cs typeface="Open Sans"/>
                <a:sym typeface="Open Sans"/>
              </a:rPr>
              <a:t>texture</a:t>
            </a:r>
            <a:r>
              <a:rPr lang="en"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450">
                <a:solidFill>
                  <a:srgbClr val="FFFFFF"/>
                </a:solidFill>
                <a:latin typeface="Open Sans"/>
                <a:ea typeface="Open Sans"/>
                <a:cs typeface="Open Sans"/>
                <a:sym typeface="Open Sans"/>
              </a:rPr>
              <a:t>Composition: </a:t>
            </a:r>
            <a:r>
              <a:rPr lang="en" sz="1450">
                <a:solidFill>
                  <a:srgbClr val="D9D9D9"/>
                </a:solidFill>
                <a:latin typeface="Open Sans"/>
                <a:ea typeface="Open Sans"/>
                <a:cs typeface="Open Sans"/>
                <a:sym typeface="Open Sans"/>
              </a:rPr>
              <a:t>Creating a full, well-balanced, non-central composition with a</a:t>
            </a:r>
            <a:r>
              <a:rPr b="1" lang="en"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391" name="Google Shape;391;p70"/>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392" name="Google Shape;392;p70"/>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393" name="Google Shape;393;p70"/>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394" name="Google Shape;394;p70"/>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395" name="Google Shape;395;p70"/>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396" name="Google Shape;396;p70"/>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397" name="Google Shape;397;p70"/>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398" name="Google Shape;398;p70"/>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399" name="Google Shape;399;p70"/>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72"/>
          <p:cNvSpPr txBox="1"/>
          <p:nvPr/>
        </p:nvSpPr>
        <p:spPr>
          <a:xfrm>
            <a:off x="0" y="676500"/>
            <a:ext cx="9144000" cy="11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700">
                <a:solidFill>
                  <a:srgbClr val="FFFFFF"/>
                </a:solidFill>
                <a:latin typeface="Oswald"/>
                <a:ea typeface="Oswald"/>
                <a:cs typeface="Oswald"/>
                <a:sym typeface="Oswald"/>
              </a:rPr>
              <a:t>Clay projects from former students</a:t>
            </a:r>
            <a:endParaRPr sz="2100">
              <a:solidFill>
                <a:srgbClr val="B7B7B7"/>
              </a:solidFill>
              <a:latin typeface="Average"/>
              <a:ea typeface="Average"/>
              <a:cs typeface="Average"/>
              <a:sym typeface="Average"/>
            </a:endParaRPr>
          </a:p>
        </p:txBody>
      </p:sp>
      <p:sp>
        <p:nvSpPr>
          <p:cNvPr descr="Translations" id="409" name="Google Shape;409;p72"/>
          <p:cNvSpPr txBox="1"/>
          <p:nvPr/>
        </p:nvSpPr>
        <p:spPr>
          <a:xfrm>
            <a:off x="0" y="1824600"/>
            <a:ext cx="9144000" cy="4356900"/>
          </a:xfrm>
          <a:prstGeom prst="rect">
            <a:avLst/>
          </a:prstGeom>
          <a:noFill/>
          <a:ln>
            <a:noFill/>
          </a:ln>
        </p:spPr>
        <p:txBody>
          <a:bodyPr anchorCtr="0" anchor="ctr" bIns="91425" lIns="91425" spcFirstLastPara="1" rIns="91425" wrap="square" tIns="91425">
            <a:noAutofit/>
          </a:bodyPr>
          <a:lstStyle/>
          <a:p>
            <a:pPr indent="0" lvl="0" marL="0" rtl="1" algn="ctr">
              <a:spcBef>
                <a:spcPts val="0"/>
              </a:spcBef>
              <a:spcAft>
                <a:spcPts val="0"/>
              </a:spcAft>
              <a:buNone/>
            </a:pPr>
            <a:r>
              <a:rPr lang="en" sz="2600">
                <a:solidFill>
                  <a:srgbClr val="AAAAAA"/>
                </a:solidFill>
                <a:latin typeface="Average"/>
                <a:ea typeface="Average"/>
                <a:cs typeface="Average"/>
                <a:sym typeface="Average"/>
              </a:rPr>
              <a:t>مشاريع الطين من الطلاب السابقين</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以前学生的粘土项目</a:t>
            </a:r>
            <a:endParaRPr sz="2600">
              <a:solidFill>
                <a:srgbClr val="AAAAAA"/>
              </a:solidFill>
              <a:latin typeface="Average"/>
              <a:ea typeface="Average"/>
              <a:cs typeface="Average"/>
              <a:sym typeface="Average"/>
            </a:endParaRPr>
          </a:p>
          <a:p>
            <a:pPr indent="0" lvl="0" marL="0" rtl="1" algn="ctr">
              <a:spcBef>
                <a:spcPts val="0"/>
              </a:spcBef>
              <a:spcAft>
                <a:spcPts val="0"/>
              </a:spcAft>
              <a:buNone/>
            </a:pPr>
            <a:r>
              <a:rPr lang="en" sz="2600">
                <a:solidFill>
                  <a:srgbClr val="AAAAAA"/>
                </a:solidFill>
                <a:latin typeface="Average"/>
                <a:ea typeface="Average"/>
                <a:cs typeface="Average"/>
                <a:sym typeface="Average"/>
              </a:rPr>
              <a:t>پروژه های خاک رس از دانش آموزان سابق</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पूर्व छात्रों से मिट्टी की परियोजनाएँ</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이전 학생들의 점토 프로젝트</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Глиняные поделки от бывших учеников</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Глинени пројекти бивших ученика</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Proyectos de arcilla de antiguos alumnos.</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Mga proyektong luwad mula sa mga dating estudyante</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Проекти з глини від колишніх студентів</a:t>
            </a:r>
            <a:endParaRPr sz="2600">
              <a:solidFill>
                <a:srgbClr val="AAAAAA"/>
              </a:solidFill>
              <a:latin typeface="Average"/>
              <a:ea typeface="Average"/>
              <a:cs typeface="Average"/>
              <a:sym typeface="Average"/>
            </a:endParaRPr>
          </a:p>
          <a:p>
            <a:pPr indent="0" lvl="0" marL="0" rtl="0" algn="ctr">
              <a:spcBef>
                <a:spcPts val="0"/>
              </a:spcBef>
              <a:spcAft>
                <a:spcPts val="0"/>
              </a:spcAft>
              <a:buNone/>
            </a:pPr>
            <a:r>
              <a:rPr lang="en" sz="2600">
                <a:solidFill>
                  <a:srgbClr val="AAAAAA"/>
                </a:solidFill>
                <a:latin typeface="Average"/>
                <a:ea typeface="Average"/>
                <a:cs typeface="Average"/>
                <a:sym typeface="Average"/>
              </a:rPr>
              <a:t>Dự án đất sét của cựu sinh viên</a:t>
            </a:r>
            <a:endParaRPr sz="3500">
              <a:solidFill>
                <a:srgbClr val="CACACA"/>
              </a:solidFill>
              <a:latin typeface="Average"/>
              <a:ea typeface="Average"/>
              <a:cs typeface="Average"/>
              <a:sym typeface="Averag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73"/>
          <p:cNvPicPr preferRelativeResize="0"/>
          <p:nvPr/>
        </p:nvPicPr>
        <p:blipFill>
          <a:blip r:embed="rId3">
            <a:alphaModFix/>
          </a:blip>
          <a:stretch>
            <a:fillRect/>
          </a:stretch>
        </p:blipFill>
        <p:spPr>
          <a:xfrm>
            <a:off x="377500" y="114300"/>
            <a:ext cx="2289941" cy="3200400"/>
          </a:xfrm>
          <a:prstGeom prst="rect">
            <a:avLst/>
          </a:prstGeom>
          <a:noFill/>
          <a:ln>
            <a:noFill/>
          </a:ln>
        </p:spPr>
      </p:pic>
      <p:pic>
        <p:nvPicPr>
          <p:cNvPr id="415" name="Google Shape;415;p73"/>
          <p:cNvPicPr preferRelativeResize="0"/>
          <p:nvPr/>
        </p:nvPicPr>
        <p:blipFill>
          <a:blip r:embed="rId4">
            <a:alphaModFix/>
          </a:blip>
          <a:stretch>
            <a:fillRect/>
          </a:stretch>
        </p:blipFill>
        <p:spPr>
          <a:xfrm>
            <a:off x="3086100" y="680188"/>
            <a:ext cx="2971800" cy="2068606"/>
          </a:xfrm>
          <a:prstGeom prst="rect">
            <a:avLst/>
          </a:prstGeom>
          <a:noFill/>
          <a:ln>
            <a:noFill/>
          </a:ln>
        </p:spPr>
      </p:pic>
      <p:pic>
        <p:nvPicPr>
          <p:cNvPr id="416" name="Google Shape;416;p73"/>
          <p:cNvPicPr preferRelativeResize="0"/>
          <p:nvPr/>
        </p:nvPicPr>
        <p:blipFill>
          <a:blip r:embed="rId5">
            <a:alphaModFix/>
          </a:blip>
          <a:stretch>
            <a:fillRect/>
          </a:stretch>
        </p:blipFill>
        <p:spPr>
          <a:xfrm>
            <a:off x="6216425" y="114300"/>
            <a:ext cx="2807055" cy="3200400"/>
          </a:xfrm>
          <a:prstGeom prst="rect">
            <a:avLst/>
          </a:prstGeom>
          <a:noFill/>
          <a:ln>
            <a:noFill/>
          </a:ln>
        </p:spPr>
      </p:pic>
      <p:pic>
        <p:nvPicPr>
          <p:cNvPr id="417" name="Google Shape;417;p73"/>
          <p:cNvPicPr preferRelativeResize="0"/>
          <p:nvPr/>
        </p:nvPicPr>
        <p:blipFill>
          <a:blip r:embed="rId6">
            <a:alphaModFix/>
          </a:blip>
          <a:stretch>
            <a:fillRect/>
          </a:stretch>
        </p:blipFill>
        <p:spPr>
          <a:xfrm>
            <a:off x="62838" y="3543300"/>
            <a:ext cx="2919284" cy="3200400"/>
          </a:xfrm>
          <a:prstGeom prst="rect">
            <a:avLst/>
          </a:prstGeom>
          <a:noFill/>
          <a:ln>
            <a:noFill/>
          </a:ln>
        </p:spPr>
      </p:pic>
      <p:pic>
        <p:nvPicPr>
          <p:cNvPr id="418" name="Google Shape;418;p73"/>
          <p:cNvPicPr preferRelativeResize="0"/>
          <p:nvPr/>
        </p:nvPicPr>
        <p:blipFill>
          <a:blip r:embed="rId7">
            <a:alphaModFix/>
          </a:blip>
          <a:stretch>
            <a:fillRect/>
          </a:stretch>
        </p:blipFill>
        <p:spPr>
          <a:xfrm>
            <a:off x="3086110" y="3696700"/>
            <a:ext cx="2971800" cy="2893595"/>
          </a:xfrm>
          <a:prstGeom prst="rect">
            <a:avLst/>
          </a:prstGeom>
          <a:noFill/>
          <a:ln>
            <a:noFill/>
          </a:ln>
        </p:spPr>
      </p:pic>
      <p:pic>
        <p:nvPicPr>
          <p:cNvPr id="419" name="Google Shape;419;p73"/>
          <p:cNvPicPr preferRelativeResize="0"/>
          <p:nvPr/>
        </p:nvPicPr>
        <p:blipFill>
          <a:blip r:embed="rId8">
            <a:alphaModFix/>
          </a:blip>
          <a:stretch>
            <a:fillRect/>
          </a:stretch>
        </p:blipFill>
        <p:spPr>
          <a:xfrm>
            <a:off x="6480600" y="3543300"/>
            <a:ext cx="2278684" cy="3200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74"/>
          <p:cNvSpPr txBox="1"/>
          <p:nvPr>
            <p:ph type="title"/>
          </p:nvPr>
        </p:nvSpPr>
        <p:spPr>
          <a:xfrm>
            <a:off x="4914900" y="0"/>
            <a:ext cx="42294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Arche David</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2017</a:t>
            </a:r>
            <a:endParaRPr sz="2400">
              <a:solidFill>
                <a:srgbClr val="B7B7B7"/>
              </a:solidFill>
            </a:endParaRPr>
          </a:p>
        </p:txBody>
      </p:sp>
      <p:pic>
        <p:nvPicPr>
          <p:cNvPr id="425" name="Google Shape;425;p74"/>
          <p:cNvPicPr preferRelativeResize="0"/>
          <p:nvPr/>
        </p:nvPicPr>
        <p:blipFill>
          <a:blip r:embed="rId3">
            <a:alphaModFix/>
          </a:blip>
          <a:stretch>
            <a:fillRect/>
          </a:stretch>
        </p:blipFill>
        <p:spPr>
          <a:xfrm>
            <a:off x="0" y="0"/>
            <a:ext cx="4914900"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75"/>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Guilia Di Matteo, </a:t>
            </a:r>
            <a:r>
              <a:rPr lang="en">
                <a:solidFill>
                  <a:srgbClr val="B7B7B7"/>
                </a:solidFill>
              </a:rPr>
              <a:t>engraved earthenware, Fall 2017</a:t>
            </a:r>
            <a:endParaRPr>
              <a:solidFill>
                <a:srgbClr val="B7B7B7"/>
              </a:solidFill>
            </a:endParaRPr>
          </a:p>
        </p:txBody>
      </p:sp>
      <p:pic>
        <p:nvPicPr>
          <p:cNvPr id="431" name="Google Shape;431;p75"/>
          <p:cNvPicPr preferRelativeResize="0"/>
          <p:nvPr/>
        </p:nvPicPr>
        <p:blipFill>
          <a:blip r:embed="rId3">
            <a:alphaModFix/>
          </a:blip>
          <a:stretch>
            <a:fillRect/>
          </a:stretch>
        </p:blipFill>
        <p:spPr>
          <a:xfrm>
            <a:off x="134050" y="0"/>
            <a:ext cx="8875896" cy="61758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76"/>
          <p:cNvSpPr txBox="1"/>
          <p:nvPr>
            <p:ph type="title"/>
          </p:nvPr>
        </p:nvSpPr>
        <p:spPr>
          <a:xfrm>
            <a:off x="6081975" y="0"/>
            <a:ext cx="30624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Hayden Coyle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2017</a:t>
            </a:r>
            <a:endParaRPr sz="2400">
              <a:solidFill>
                <a:srgbClr val="B7B7B7"/>
              </a:solidFill>
            </a:endParaRPr>
          </a:p>
        </p:txBody>
      </p:sp>
      <p:pic>
        <p:nvPicPr>
          <p:cNvPr id="437" name="Google Shape;437;p76"/>
          <p:cNvPicPr preferRelativeResize="0"/>
          <p:nvPr/>
        </p:nvPicPr>
        <p:blipFill>
          <a:blip r:embed="rId3">
            <a:alphaModFix/>
          </a:blip>
          <a:stretch>
            <a:fillRect/>
          </a:stretch>
        </p:blipFill>
        <p:spPr>
          <a:xfrm>
            <a:off x="0" y="3900"/>
            <a:ext cx="6019800" cy="6858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77"/>
          <p:cNvSpPr txBox="1"/>
          <p:nvPr>
            <p:ph type="title"/>
          </p:nvPr>
        </p:nvSpPr>
        <p:spPr>
          <a:xfrm>
            <a:off x="6257925" y="0"/>
            <a:ext cx="28863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Lily Lowe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2017</a:t>
            </a:r>
            <a:endParaRPr sz="2400">
              <a:solidFill>
                <a:srgbClr val="B7B7B7"/>
              </a:solidFill>
            </a:endParaRPr>
          </a:p>
        </p:txBody>
      </p:sp>
      <p:pic>
        <p:nvPicPr>
          <p:cNvPr id="443" name="Google Shape;443;p77"/>
          <p:cNvPicPr preferRelativeResize="0"/>
          <p:nvPr/>
        </p:nvPicPr>
        <p:blipFill>
          <a:blip r:embed="rId3">
            <a:alphaModFix/>
          </a:blip>
          <a:stretch>
            <a:fillRect/>
          </a:stretch>
        </p:blipFill>
        <p:spPr>
          <a:xfrm>
            <a:off x="0" y="0"/>
            <a:ext cx="6257925" cy="6858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78"/>
          <p:cNvSpPr txBox="1"/>
          <p:nvPr>
            <p:ph type="title"/>
          </p:nvPr>
        </p:nvSpPr>
        <p:spPr>
          <a:xfrm>
            <a:off x="7038975" y="0"/>
            <a:ext cx="21054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Nick Carrigan</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2017</a:t>
            </a:r>
            <a:endParaRPr sz="2400">
              <a:solidFill>
                <a:srgbClr val="B7B7B7"/>
              </a:solidFill>
            </a:endParaRPr>
          </a:p>
        </p:txBody>
      </p:sp>
      <p:pic>
        <p:nvPicPr>
          <p:cNvPr id="449" name="Google Shape;449;p78"/>
          <p:cNvPicPr preferRelativeResize="0"/>
          <p:nvPr/>
        </p:nvPicPr>
        <p:blipFill>
          <a:blip r:embed="rId3">
            <a:alphaModFix/>
          </a:blip>
          <a:stretch>
            <a:fillRect/>
          </a:stretch>
        </p:blipFill>
        <p:spPr>
          <a:xfrm>
            <a:off x="0" y="3900"/>
            <a:ext cx="7038975" cy="6858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79"/>
          <p:cNvSpPr txBox="1"/>
          <p:nvPr>
            <p:ph type="title"/>
          </p:nvPr>
        </p:nvSpPr>
        <p:spPr>
          <a:xfrm>
            <a:off x="4886325" y="0"/>
            <a:ext cx="42579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Sophia Sparkes</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2017</a:t>
            </a:r>
            <a:endParaRPr sz="2400">
              <a:solidFill>
                <a:srgbClr val="B7B7B7"/>
              </a:solidFill>
            </a:endParaRPr>
          </a:p>
        </p:txBody>
      </p:sp>
      <p:pic>
        <p:nvPicPr>
          <p:cNvPr id="455" name="Google Shape;455;p79"/>
          <p:cNvPicPr preferRelativeResize="0"/>
          <p:nvPr/>
        </p:nvPicPr>
        <p:blipFill>
          <a:blip r:embed="rId3">
            <a:alphaModFix/>
          </a:blip>
          <a:stretch>
            <a:fillRect/>
          </a:stretch>
        </p:blipFill>
        <p:spPr>
          <a:xfrm>
            <a:off x="0" y="0"/>
            <a:ext cx="4886325" cy="6858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pic>
        <p:nvPicPr>
          <p:cNvPr id="460" name="Google Shape;460;p80"/>
          <p:cNvPicPr preferRelativeResize="0"/>
          <p:nvPr/>
        </p:nvPicPr>
        <p:blipFill>
          <a:blip r:embed="rId3">
            <a:alphaModFix/>
          </a:blip>
          <a:stretch>
            <a:fillRect/>
          </a:stretch>
        </p:blipFill>
        <p:spPr>
          <a:xfrm>
            <a:off x="377500" y="114300"/>
            <a:ext cx="2289941" cy="3200400"/>
          </a:xfrm>
          <a:prstGeom prst="rect">
            <a:avLst/>
          </a:prstGeom>
          <a:noFill/>
          <a:ln>
            <a:noFill/>
          </a:ln>
        </p:spPr>
      </p:pic>
      <p:pic>
        <p:nvPicPr>
          <p:cNvPr id="461" name="Google Shape;461;p80"/>
          <p:cNvPicPr preferRelativeResize="0"/>
          <p:nvPr/>
        </p:nvPicPr>
        <p:blipFill>
          <a:blip r:embed="rId4">
            <a:alphaModFix/>
          </a:blip>
          <a:stretch>
            <a:fillRect/>
          </a:stretch>
        </p:blipFill>
        <p:spPr>
          <a:xfrm>
            <a:off x="3086100" y="680188"/>
            <a:ext cx="2971800" cy="2068606"/>
          </a:xfrm>
          <a:prstGeom prst="rect">
            <a:avLst/>
          </a:prstGeom>
          <a:noFill/>
          <a:ln>
            <a:noFill/>
          </a:ln>
        </p:spPr>
      </p:pic>
      <p:pic>
        <p:nvPicPr>
          <p:cNvPr id="462" name="Google Shape;462;p80"/>
          <p:cNvPicPr preferRelativeResize="0"/>
          <p:nvPr/>
        </p:nvPicPr>
        <p:blipFill>
          <a:blip r:embed="rId5">
            <a:alphaModFix/>
          </a:blip>
          <a:stretch>
            <a:fillRect/>
          </a:stretch>
        </p:blipFill>
        <p:spPr>
          <a:xfrm>
            <a:off x="6216425" y="114300"/>
            <a:ext cx="2807055" cy="3200400"/>
          </a:xfrm>
          <a:prstGeom prst="rect">
            <a:avLst/>
          </a:prstGeom>
          <a:noFill/>
          <a:ln>
            <a:noFill/>
          </a:ln>
        </p:spPr>
      </p:pic>
      <p:pic>
        <p:nvPicPr>
          <p:cNvPr id="463" name="Google Shape;463;p80"/>
          <p:cNvPicPr preferRelativeResize="0"/>
          <p:nvPr/>
        </p:nvPicPr>
        <p:blipFill>
          <a:blip r:embed="rId6">
            <a:alphaModFix/>
          </a:blip>
          <a:stretch>
            <a:fillRect/>
          </a:stretch>
        </p:blipFill>
        <p:spPr>
          <a:xfrm>
            <a:off x="62838" y="3543300"/>
            <a:ext cx="2919284" cy="3200400"/>
          </a:xfrm>
          <a:prstGeom prst="rect">
            <a:avLst/>
          </a:prstGeom>
          <a:noFill/>
          <a:ln>
            <a:noFill/>
          </a:ln>
        </p:spPr>
      </p:pic>
      <p:pic>
        <p:nvPicPr>
          <p:cNvPr id="464" name="Google Shape;464;p80"/>
          <p:cNvPicPr preferRelativeResize="0"/>
          <p:nvPr/>
        </p:nvPicPr>
        <p:blipFill>
          <a:blip r:embed="rId7">
            <a:alphaModFix/>
          </a:blip>
          <a:stretch>
            <a:fillRect/>
          </a:stretch>
        </p:blipFill>
        <p:spPr>
          <a:xfrm>
            <a:off x="3086110" y="3696700"/>
            <a:ext cx="2971800" cy="2893595"/>
          </a:xfrm>
          <a:prstGeom prst="rect">
            <a:avLst/>
          </a:prstGeom>
          <a:noFill/>
          <a:ln>
            <a:noFill/>
          </a:ln>
        </p:spPr>
      </p:pic>
      <p:pic>
        <p:nvPicPr>
          <p:cNvPr id="465" name="Google Shape;465;p80"/>
          <p:cNvPicPr preferRelativeResize="0"/>
          <p:nvPr/>
        </p:nvPicPr>
        <p:blipFill>
          <a:blip r:embed="rId8">
            <a:alphaModFix/>
          </a:blip>
          <a:stretch>
            <a:fillRect/>
          </a:stretch>
        </p:blipFill>
        <p:spPr>
          <a:xfrm>
            <a:off x="6480600" y="3543300"/>
            <a:ext cx="2278684" cy="32004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82"/>
          <p:cNvPicPr preferRelativeResize="0"/>
          <p:nvPr/>
        </p:nvPicPr>
        <p:blipFill>
          <a:blip r:embed="rId3">
            <a:alphaModFix/>
          </a:blip>
          <a:stretch>
            <a:fillRect/>
          </a:stretch>
        </p:blipFill>
        <p:spPr>
          <a:xfrm>
            <a:off x="467450" y="114300"/>
            <a:ext cx="2110043" cy="3200400"/>
          </a:xfrm>
          <a:prstGeom prst="rect">
            <a:avLst/>
          </a:prstGeom>
          <a:noFill/>
          <a:ln>
            <a:noFill/>
          </a:ln>
        </p:spPr>
      </p:pic>
      <p:pic>
        <p:nvPicPr>
          <p:cNvPr id="475" name="Google Shape;475;p82"/>
          <p:cNvPicPr preferRelativeResize="0"/>
          <p:nvPr/>
        </p:nvPicPr>
        <p:blipFill>
          <a:blip r:embed="rId4">
            <a:alphaModFix/>
          </a:blip>
          <a:stretch>
            <a:fillRect/>
          </a:stretch>
        </p:blipFill>
        <p:spPr>
          <a:xfrm>
            <a:off x="3086100" y="614663"/>
            <a:ext cx="2971800" cy="2199670"/>
          </a:xfrm>
          <a:prstGeom prst="rect">
            <a:avLst/>
          </a:prstGeom>
          <a:noFill/>
          <a:ln>
            <a:noFill/>
          </a:ln>
        </p:spPr>
      </p:pic>
      <p:pic>
        <p:nvPicPr>
          <p:cNvPr id="476" name="Google Shape;476;p82"/>
          <p:cNvPicPr preferRelativeResize="0"/>
          <p:nvPr/>
        </p:nvPicPr>
        <p:blipFill>
          <a:blip r:embed="rId5">
            <a:alphaModFix/>
          </a:blip>
          <a:stretch>
            <a:fillRect/>
          </a:stretch>
        </p:blipFill>
        <p:spPr>
          <a:xfrm>
            <a:off x="6134044" y="210637"/>
            <a:ext cx="2971800" cy="3007714"/>
          </a:xfrm>
          <a:prstGeom prst="rect">
            <a:avLst/>
          </a:prstGeom>
          <a:noFill/>
          <a:ln>
            <a:noFill/>
          </a:ln>
        </p:spPr>
      </p:pic>
      <p:pic>
        <p:nvPicPr>
          <p:cNvPr id="477" name="Google Shape;477;p82"/>
          <p:cNvPicPr preferRelativeResize="0"/>
          <p:nvPr/>
        </p:nvPicPr>
        <p:blipFill>
          <a:blip r:embed="rId6">
            <a:alphaModFix/>
          </a:blip>
          <a:stretch>
            <a:fillRect/>
          </a:stretch>
        </p:blipFill>
        <p:spPr>
          <a:xfrm>
            <a:off x="36575" y="3887675"/>
            <a:ext cx="2971799" cy="2511650"/>
          </a:xfrm>
          <a:prstGeom prst="rect">
            <a:avLst/>
          </a:prstGeom>
          <a:noFill/>
          <a:ln>
            <a:noFill/>
          </a:ln>
        </p:spPr>
      </p:pic>
      <p:pic>
        <p:nvPicPr>
          <p:cNvPr id="478" name="Google Shape;478;p82"/>
          <p:cNvPicPr preferRelativeResize="0"/>
          <p:nvPr/>
        </p:nvPicPr>
        <p:blipFill>
          <a:blip r:embed="rId7">
            <a:alphaModFix/>
          </a:blip>
          <a:stretch>
            <a:fillRect/>
          </a:stretch>
        </p:blipFill>
        <p:spPr>
          <a:xfrm>
            <a:off x="3130240" y="3543300"/>
            <a:ext cx="2883529" cy="3200400"/>
          </a:xfrm>
          <a:prstGeom prst="rect">
            <a:avLst/>
          </a:prstGeom>
          <a:noFill/>
          <a:ln>
            <a:noFill/>
          </a:ln>
        </p:spPr>
      </p:pic>
      <p:pic>
        <p:nvPicPr>
          <p:cNvPr id="479" name="Google Shape;479;p82"/>
          <p:cNvPicPr preferRelativeResize="0"/>
          <p:nvPr/>
        </p:nvPicPr>
        <p:blipFill>
          <a:blip r:embed="rId8">
            <a:alphaModFix/>
          </a:blip>
          <a:stretch>
            <a:fillRect/>
          </a:stretch>
        </p:blipFill>
        <p:spPr>
          <a:xfrm>
            <a:off x="6211581" y="3543300"/>
            <a:ext cx="2816726" cy="32004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83"/>
          <p:cNvSpPr txBox="1"/>
          <p:nvPr>
            <p:ph type="title"/>
          </p:nvPr>
        </p:nvSpPr>
        <p:spPr>
          <a:xfrm>
            <a:off x="4511850" y="0"/>
            <a:ext cx="46326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Julia Lilley-Osende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Spring 2017</a:t>
            </a:r>
            <a:endParaRPr sz="2400">
              <a:solidFill>
                <a:srgbClr val="B7B7B7"/>
              </a:solidFill>
            </a:endParaRPr>
          </a:p>
        </p:txBody>
      </p:sp>
      <p:pic>
        <p:nvPicPr>
          <p:cNvPr id="485" name="Google Shape;485;p83"/>
          <p:cNvPicPr preferRelativeResize="0"/>
          <p:nvPr/>
        </p:nvPicPr>
        <p:blipFill>
          <a:blip r:embed="rId3">
            <a:alphaModFix/>
          </a:blip>
          <a:stretch>
            <a:fillRect/>
          </a:stretch>
        </p:blipFill>
        <p:spPr>
          <a:xfrm>
            <a:off x="0" y="3900"/>
            <a:ext cx="4511854" cy="6858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84"/>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Julia Irvine, </a:t>
            </a:r>
            <a:r>
              <a:rPr lang="en">
                <a:solidFill>
                  <a:srgbClr val="B7B7B7"/>
                </a:solidFill>
              </a:rPr>
              <a:t>engraved earthenware, Spring 2017</a:t>
            </a:r>
            <a:endParaRPr>
              <a:solidFill>
                <a:srgbClr val="B7B7B7"/>
              </a:solidFill>
            </a:endParaRPr>
          </a:p>
        </p:txBody>
      </p:sp>
      <p:pic>
        <p:nvPicPr>
          <p:cNvPr id="491" name="Google Shape;491;p84"/>
          <p:cNvPicPr preferRelativeResize="0"/>
          <p:nvPr/>
        </p:nvPicPr>
        <p:blipFill>
          <a:blip r:embed="rId3">
            <a:alphaModFix/>
          </a:blip>
          <a:stretch>
            <a:fillRect/>
          </a:stretch>
        </p:blipFill>
        <p:spPr>
          <a:xfrm>
            <a:off x="403488" y="0"/>
            <a:ext cx="8337034" cy="617579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85"/>
          <p:cNvSpPr txBox="1"/>
          <p:nvPr>
            <p:ph type="title"/>
          </p:nvPr>
        </p:nvSpPr>
        <p:spPr>
          <a:xfrm>
            <a:off x="6772100" y="0"/>
            <a:ext cx="23724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Sabrina Ashik</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Spring 2017</a:t>
            </a:r>
            <a:endParaRPr sz="2400">
              <a:solidFill>
                <a:srgbClr val="B7B7B7"/>
              </a:solidFill>
            </a:endParaRPr>
          </a:p>
        </p:txBody>
      </p:sp>
      <p:pic>
        <p:nvPicPr>
          <p:cNvPr id="497" name="Google Shape;497;p85"/>
          <p:cNvPicPr preferRelativeResize="0"/>
          <p:nvPr/>
        </p:nvPicPr>
        <p:blipFill>
          <a:blip r:embed="rId3">
            <a:alphaModFix/>
          </a:blip>
          <a:stretch>
            <a:fillRect/>
          </a:stretch>
        </p:blipFill>
        <p:spPr>
          <a:xfrm>
            <a:off x="0" y="3900"/>
            <a:ext cx="6772088" cy="6858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86"/>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Lily Kungl, </a:t>
            </a:r>
            <a:r>
              <a:rPr lang="en">
                <a:solidFill>
                  <a:srgbClr val="B7B7B7"/>
                </a:solidFill>
              </a:rPr>
              <a:t>engraved earthenware, Spring 2017</a:t>
            </a:r>
            <a:endParaRPr>
              <a:solidFill>
                <a:srgbClr val="B7B7B7"/>
              </a:solidFill>
            </a:endParaRPr>
          </a:p>
        </p:txBody>
      </p:sp>
      <p:pic>
        <p:nvPicPr>
          <p:cNvPr id="503" name="Google Shape;503;p86"/>
          <p:cNvPicPr preferRelativeResize="0"/>
          <p:nvPr/>
        </p:nvPicPr>
        <p:blipFill>
          <a:blip r:embed="rId3">
            <a:alphaModFix/>
          </a:blip>
          <a:stretch>
            <a:fillRect/>
          </a:stretch>
        </p:blipFill>
        <p:spPr>
          <a:xfrm>
            <a:off x="917375" y="0"/>
            <a:ext cx="7309561" cy="61758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87"/>
          <p:cNvSpPr txBox="1"/>
          <p:nvPr>
            <p:ph type="title"/>
          </p:nvPr>
        </p:nvSpPr>
        <p:spPr>
          <a:xfrm>
            <a:off x="6171125" y="0"/>
            <a:ext cx="29733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Antoinette O’Keefe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Spring 2017</a:t>
            </a:r>
            <a:endParaRPr sz="2400">
              <a:solidFill>
                <a:srgbClr val="B7B7B7"/>
              </a:solidFill>
            </a:endParaRPr>
          </a:p>
        </p:txBody>
      </p:sp>
      <p:pic>
        <p:nvPicPr>
          <p:cNvPr id="509" name="Google Shape;509;p87"/>
          <p:cNvPicPr preferRelativeResize="0"/>
          <p:nvPr/>
        </p:nvPicPr>
        <p:blipFill>
          <a:blip r:embed="rId3">
            <a:alphaModFix/>
          </a:blip>
          <a:stretch>
            <a:fillRect/>
          </a:stretch>
        </p:blipFill>
        <p:spPr>
          <a:xfrm>
            <a:off x="0" y="0"/>
            <a:ext cx="6171129" cy="6858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88"/>
          <p:cNvSpPr txBox="1"/>
          <p:nvPr>
            <p:ph type="title"/>
          </p:nvPr>
        </p:nvSpPr>
        <p:spPr>
          <a:xfrm>
            <a:off x="6081975" y="0"/>
            <a:ext cx="30624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Adriana Lilley-Osende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Spring 2017</a:t>
            </a:r>
            <a:endParaRPr sz="2400">
              <a:solidFill>
                <a:srgbClr val="B7B7B7"/>
              </a:solidFill>
            </a:endParaRPr>
          </a:p>
        </p:txBody>
      </p:sp>
      <p:pic>
        <p:nvPicPr>
          <p:cNvPr id="515" name="Google Shape;515;p88"/>
          <p:cNvPicPr preferRelativeResize="0"/>
          <p:nvPr/>
        </p:nvPicPr>
        <p:blipFill>
          <a:blip r:embed="rId3">
            <a:alphaModFix/>
          </a:blip>
          <a:stretch>
            <a:fillRect/>
          </a:stretch>
        </p:blipFill>
        <p:spPr>
          <a:xfrm>
            <a:off x="0" y="3900"/>
            <a:ext cx="6035036" cy="68580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id="520" name="Google Shape;520;p89"/>
          <p:cNvPicPr preferRelativeResize="0"/>
          <p:nvPr/>
        </p:nvPicPr>
        <p:blipFill>
          <a:blip r:embed="rId3">
            <a:alphaModFix/>
          </a:blip>
          <a:stretch>
            <a:fillRect/>
          </a:stretch>
        </p:blipFill>
        <p:spPr>
          <a:xfrm>
            <a:off x="467450" y="114300"/>
            <a:ext cx="2110043" cy="3200400"/>
          </a:xfrm>
          <a:prstGeom prst="rect">
            <a:avLst/>
          </a:prstGeom>
          <a:noFill/>
          <a:ln>
            <a:noFill/>
          </a:ln>
        </p:spPr>
      </p:pic>
      <p:pic>
        <p:nvPicPr>
          <p:cNvPr id="521" name="Google Shape;521;p89"/>
          <p:cNvPicPr preferRelativeResize="0"/>
          <p:nvPr/>
        </p:nvPicPr>
        <p:blipFill>
          <a:blip r:embed="rId4">
            <a:alphaModFix/>
          </a:blip>
          <a:stretch>
            <a:fillRect/>
          </a:stretch>
        </p:blipFill>
        <p:spPr>
          <a:xfrm>
            <a:off x="3086100" y="614663"/>
            <a:ext cx="2971800" cy="2199670"/>
          </a:xfrm>
          <a:prstGeom prst="rect">
            <a:avLst/>
          </a:prstGeom>
          <a:noFill/>
          <a:ln>
            <a:noFill/>
          </a:ln>
        </p:spPr>
      </p:pic>
      <p:pic>
        <p:nvPicPr>
          <p:cNvPr id="522" name="Google Shape;522;p89"/>
          <p:cNvPicPr preferRelativeResize="0"/>
          <p:nvPr/>
        </p:nvPicPr>
        <p:blipFill>
          <a:blip r:embed="rId5">
            <a:alphaModFix/>
          </a:blip>
          <a:stretch>
            <a:fillRect/>
          </a:stretch>
        </p:blipFill>
        <p:spPr>
          <a:xfrm>
            <a:off x="6134044" y="210637"/>
            <a:ext cx="2971800" cy="3007714"/>
          </a:xfrm>
          <a:prstGeom prst="rect">
            <a:avLst/>
          </a:prstGeom>
          <a:noFill/>
          <a:ln>
            <a:noFill/>
          </a:ln>
        </p:spPr>
      </p:pic>
      <p:pic>
        <p:nvPicPr>
          <p:cNvPr id="523" name="Google Shape;523;p89"/>
          <p:cNvPicPr preferRelativeResize="0"/>
          <p:nvPr/>
        </p:nvPicPr>
        <p:blipFill>
          <a:blip r:embed="rId6">
            <a:alphaModFix/>
          </a:blip>
          <a:stretch>
            <a:fillRect/>
          </a:stretch>
        </p:blipFill>
        <p:spPr>
          <a:xfrm>
            <a:off x="36575" y="3887675"/>
            <a:ext cx="2971799" cy="2511650"/>
          </a:xfrm>
          <a:prstGeom prst="rect">
            <a:avLst/>
          </a:prstGeom>
          <a:noFill/>
          <a:ln>
            <a:noFill/>
          </a:ln>
        </p:spPr>
      </p:pic>
      <p:pic>
        <p:nvPicPr>
          <p:cNvPr id="524" name="Google Shape;524;p89"/>
          <p:cNvPicPr preferRelativeResize="0"/>
          <p:nvPr/>
        </p:nvPicPr>
        <p:blipFill>
          <a:blip r:embed="rId7">
            <a:alphaModFix/>
          </a:blip>
          <a:stretch>
            <a:fillRect/>
          </a:stretch>
        </p:blipFill>
        <p:spPr>
          <a:xfrm>
            <a:off x="3130240" y="3543300"/>
            <a:ext cx="2883529" cy="3200400"/>
          </a:xfrm>
          <a:prstGeom prst="rect">
            <a:avLst/>
          </a:prstGeom>
          <a:noFill/>
          <a:ln>
            <a:noFill/>
          </a:ln>
        </p:spPr>
      </p:pic>
      <p:pic>
        <p:nvPicPr>
          <p:cNvPr id="525" name="Google Shape;525;p89"/>
          <p:cNvPicPr preferRelativeResize="0"/>
          <p:nvPr/>
        </p:nvPicPr>
        <p:blipFill>
          <a:blip r:embed="rId8">
            <a:alphaModFix/>
          </a:blip>
          <a:stretch>
            <a:fillRect/>
          </a:stretch>
        </p:blipFill>
        <p:spPr>
          <a:xfrm>
            <a:off x="6211581" y="3543300"/>
            <a:ext cx="2816726" cy="32004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descr="Title" id="534" name="Google Shape;534;p91"/>
          <p:cNvSpPr txBox="1"/>
          <p:nvPr/>
        </p:nvSpPr>
        <p:spPr>
          <a:xfrm>
            <a:off x="671250" y="381000"/>
            <a:ext cx="7852200" cy="1822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Careers in the Visual Arts: </a:t>
            </a:r>
            <a:endParaRPr sz="4800">
              <a:solidFill>
                <a:srgbClr val="FFFFFF"/>
              </a:solidFill>
              <a:latin typeface="Oswald"/>
              <a:ea typeface="Oswald"/>
              <a:cs typeface="Oswald"/>
              <a:sym typeface="Oswald"/>
            </a:endParaRPr>
          </a:p>
          <a:p>
            <a:pPr indent="0" lvl="0" marL="0" rtl="0" algn="ctr">
              <a:spcBef>
                <a:spcPts val="0"/>
              </a:spcBef>
              <a:spcAft>
                <a:spcPts val="0"/>
              </a:spcAft>
              <a:buNone/>
            </a:pPr>
            <a:r>
              <a:rPr lang="en" sz="6000">
                <a:solidFill>
                  <a:srgbClr val="FFFFFF"/>
                </a:solidFill>
                <a:latin typeface="Oswald"/>
                <a:ea typeface="Oswald"/>
                <a:cs typeface="Oswald"/>
                <a:sym typeface="Oswald"/>
              </a:rPr>
              <a:t>Architecture &amp; Planning</a:t>
            </a:r>
            <a:endParaRPr sz="1500">
              <a:solidFill>
                <a:srgbClr val="B7B7B7"/>
              </a:solidFill>
              <a:latin typeface="Average"/>
              <a:ea typeface="Average"/>
              <a:cs typeface="Average"/>
              <a:sym typeface="Average"/>
            </a:endParaRPr>
          </a:p>
        </p:txBody>
      </p:sp>
      <p:sp>
        <p:nvSpPr>
          <p:cNvPr descr="Translations" id="535" name="Google Shape;535;p91"/>
          <p:cNvSpPr txBox="1"/>
          <p:nvPr/>
        </p:nvSpPr>
        <p:spPr>
          <a:xfrm>
            <a:off x="671250" y="2203800"/>
            <a:ext cx="7852200" cy="4141500"/>
          </a:xfrm>
          <a:prstGeom prst="rect">
            <a:avLst/>
          </a:prstGeom>
          <a:noFill/>
          <a:ln>
            <a:noFill/>
          </a:ln>
        </p:spPr>
        <p:txBody>
          <a:bodyPr anchorCtr="0" anchor="ctr" bIns="91425" lIns="91425" spcFirstLastPara="1" rIns="91425" wrap="square" tIns="91425">
            <a:noAutofit/>
          </a:bodyPr>
          <a:lstStyle/>
          <a:p>
            <a:pPr indent="0" lvl="0" marL="0" rtl="1" algn="ctr">
              <a:spcBef>
                <a:spcPts val="0"/>
              </a:spcBef>
              <a:spcAft>
                <a:spcPts val="0"/>
              </a:spcAft>
              <a:buNone/>
            </a:pPr>
            <a:r>
              <a:rPr lang="en" sz="2000">
                <a:solidFill>
                  <a:srgbClr val="AAAAAA"/>
                </a:solidFill>
                <a:latin typeface="Average"/>
                <a:ea typeface="Average"/>
                <a:cs typeface="Average"/>
                <a:sym typeface="Average"/>
              </a:rPr>
              <a:t>وظائف في الفنون البصرية: الهندسة المعمارية والتخطيط</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视觉艺术职业：建筑与规划</a:t>
            </a:r>
            <a:endParaRPr sz="2000">
              <a:solidFill>
                <a:srgbClr val="AAAAAA"/>
              </a:solidFill>
              <a:latin typeface="Average"/>
              <a:ea typeface="Average"/>
              <a:cs typeface="Average"/>
              <a:sym typeface="Average"/>
            </a:endParaRPr>
          </a:p>
          <a:p>
            <a:pPr indent="0" lvl="0" marL="0" rtl="1" algn="ctr">
              <a:spcBef>
                <a:spcPts val="0"/>
              </a:spcBef>
              <a:spcAft>
                <a:spcPts val="0"/>
              </a:spcAft>
              <a:buNone/>
            </a:pPr>
            <a:r>
              <a:rPr lang="en" sz="2000">
                <a:solidFill>
                  <a:srgbClr val="AAAAAA"/>
                </a:solidFill>
                <a:latin typeface="Average"/>
                <a:ea typeface="Average"/>
                <a:cs typeface="Average"/>
                <a:sym typeface="Average"/>
              </a:rPr>
              <a:t>مشاغل در هنرهای تجسمی: ​​معماری و برنامه ریزی</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दृश्य कला में करियर: वास्तुकला और योजना</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시각 예술 분야의 직업: 건축 및 계획</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Карьера в сфере изобразительного искусства: архитектура и планирование</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Каријере у визуелним уметностима: архитектура и планирање</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Carreras en artes visuales: arquitectura y planificación</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Mga Karera sa Sining Biswal: Arkitektura at Pagpaplano</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Кар'єра в образотворчому мистецтві: архітектура та планування</a:t>
            </a:r>
            <a:endParaRPr sz="2000">
              <a:solidFill>
                <a:srgbClr val="AAAAAA"/>
              </a:solidFill>
              <a:latin typeface="Average"/>
              <a:ea typeface="Average"/>
              <a:cs typeface="Average"/>
              <a:sym typeface="Average"/>
            </a:endParaRPr>
          </a:p>
          <a:p>
            <a:pPr indent="0" lvl="0" marL="0" rtl="0" algn="ctr">
              <a:spcBef>
                <a:spcPts val="0"/>
              </a:spcBef>
              <a:spcAft>
                <a:spcPts val="0"/>
              </a:spcAft>
              <a:buNone/>
            </a:pPr>
            <a:r>
              <a:rPr lang="en" sz="2000">
                <a:solidFill>
                  <a:srgbClr val="AAAAAA"/>
                </a:solidFill>
                <a:latin typeface="Average"/>
                <a:ea typeface="Average"/>
                <a:cs typeface="Average"/>
                <a:sym typeface="Average"/>
              </a:rPr>
              <a:t>Nghề nghiệp trong nghệ thuật thị giác: Kiến trúc &amp; Quy hoạch</a:t>
            </a:r>
            <a:endParaRPr sz="2600">
              <a:solidFill>
                <a:srgbClr val="CACACA"/>
              </a:solidFill>
              <a:latin typeface="Average"/>
              <a:ea typeface="Average"/>
              <a:cs typeface="Average"/>
              <a:sym typeface="Average"/>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descr="Title" id="540" name="Google Shape;540;p92"/>
          <p:cNvSpPr txBox="1"/>
          <p:nvPr/>
        </p:nvSpPr>
        <p:spPr>
          <a:xfrm>
            <a:off x="341100" y="0"/>
            <a:ext cx="8450700" cy="206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solidFill>
                  <a:srgbClr val="FFFFFF"/>
                </a:solidFill>
                <a:latin typeface="Oswald"/>
                <a:ea typeface="Oswald"/>
                <a:cs typeface="Oswald"/>
                <a:sym typeface="Oswald"/>
              </a:rPr>
              <a:t>Architecture -- Which school is for you?</a:t>
            </a:r>
            <a:endParaRPr sz="800">
              <a:solidFill>
                <a:srgbClr val="FFFFFF"/>
              </a:solidFill>
              <a:latin typeface="Oswald"/>
              <a:ea typeface="Oswald"/>
              <a:cs typeface="Oswald"/>
              <a:sym typeface="Oswald"/>
            </a:endParaRPr>
          </a:p>
          <a:p>
            <a:pPr indent="0" lvl="0" marL="0" rtl="0" algn="l">
              <a:spcBef>
                <a:spcPts val="0"/>
              </a:spcBef>
              <a:spcAft>
                <a:spcPts val="0"/>
              </a:spcAft>
              <a:buNone/>
            </a:pPr>
            <a:r>
              <a:t/>
            </a:r>
            <a:endParaRPr sz="8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lang="en" sz="2200">
                <a:solidFill>
                  <a:srgbClr val="CACACA"/>
                </a:solidFill>
                <a:latin typeface="Average"/>
                <a:ea typeface="Average"/>
                <a:cs typeface="Average"/>
                <a:sym typeface="Average"/>
              </a:rPr>
              <a:t>Dalhousie University has two separate schools related to architecture:</a:t>
            </a:r>
            <a:endParaRPr sz="2200">
              <a:solidFill>
                <a:srgbClr val="CACACA"/>
              </a:solidFill>
              <a:latin typeface="Average"/>
              <a:ea typeface="Average"/>
              <a:cs typeface="Average"/>
              <a:sym typeface="Average"/>
            </a:endParaRPr>
          </a:p>
          <a:p>
            <a:pPr indent="-368300" lvl="0" marL="457200" rtl="0" algn="l">
              <a:lnSpc>
                <a:spcPct val="115000"/>
              </a:lnSpc>
              <a:spcBef>
                <a:spcPts val="1600"/>
              </a:spcBef>
              <a:spcAft>
                <a:spcPts val="0"/>
              </a:spcAft>
              <a:buClr>
                <a:srgbClr val="CACACA"/>
              </a:buClr>
              <a:buSzPts val="2200"/>
              <a:buFont typeface="Average"/>
              <a:buChar char="●"/>
            </a:pPr>
            <a:r>
              <a:rPr lang="en" sz="2200">
                <a:solidFill>
                  <a:srgbClr val="CACACA"/>
                </a:solidFill>
                <a:latin typeface="Average"/>
                <a:ea typeface="Average"/>
                <a:cs typeface="Average"/>
                <a:sym typeface="Average"/>
              </a:rPr>
              <a:t>School of Architecture</a:t>
            </a:r>
            <a:endParaRPr sz="2200">
              <a:solidFill>
                <a:srgbClr val="CACACA"/>
              </a:solidFill>
              <a:latin typeface="Average"/>
              <a:ea typeface="Average"/>
              <a:cs typeface="Average"/>
              <a:sym typeface="Average"/>
            </a:endParaRPr>
          </a:p>
          <a:p>
            <a:pPr indent="-368300" lvl="0" marL="457200" rtl="0" algn="l">
              <a:lnSpc>
                <a:spcPct val="115000"/>
              </a:lnSpc>
              <a:spcBef>
                <a:spcPts val="0"/>
              </a:spcBef>
              <a:spcAft>
                <a:spcPts val="0"/>
              </a:spcAft>
              <a:buClr>
                <a:srgbClr val="CACACA"/>
              </a:buClr>
              <a:buSzPts val="2200"/>
              <a:buFont typeface="Average"/>
              <a:buChar char="●"/>
            </a:pPr>
            <a:r>
              <a:rPr lang="en" sz="2200">
                <a:solidFill>
                  <a:srgbClr val="CACACA"/>
                </a:solidFill>
                <a:latin typeface="Average"/>
                <a:ea typeface="Average"/>
                <a:cs typeface="Average"/>
                <a:sym typeface="Average"/>
              </a:rPr>
              <a:t>School of Planning</a:t>
            </a:r>
            <a:endParaRPr sz="800">
              <a:solidFill>
                <a:srgbClr val="B7B7B7"/>
              </a:solidFill>
              <a:latin typeface="Average"/>
              <a:ea typeface="Average"/>
              <a:cs typeface="Average"/>
              <a:sym typeface="Average"/>
            </a:endParaRPr>
          </a:p>
        </p:txBody>
      </p:sp>
      <p:sp>
        <p:nvSpPr>
          <p:cNvPr descr="Translations" id="541" name="Google Shape;541;p92"/>
          <p:cNvSpPr txBox="1"/>
          <p:nvPr/>
        </p:nvSpPr>
        <p:spPr>
          <a:xfrm>
            <a:off x="341100" y="2060100"/>
            <a:ext cx="8450700" cy="47979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500">
                <a:solidFill>
                  <a:srgbClr val="AAAAAA"/>
                </a:solidFill>
                <a:latin typeface="Average"/>
                <a:ea typeface="Average"/>
                <a:cs typeface="Average"/>
                <a:sym typeface="Average"/>
              </a:rPr>
              <a:t>يوجد في جامعة دالهوزي مدرستان منفصلتان تتعلقان بالهندسة المعمارية: كلية الهندسة المعمارية، وكلية التخطيط.</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达尔豪斯大学有两所与建筑相关的独立学院：建筑学院和规划学院。</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دانشگاه دالاهو دارای دو دانشکده مجزا در زمینه معماری است: دانشکده معماری و دانشکده برنامه ریزی.</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डलहौजी विश्वविद्यालय में वास्तुकला से संबंधित दो अलग-अलग स्कूल हैं: स्कूल ऑफ आर्किटेक्चर, और स्कूल ऑफ प्लानिंग।</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Dalhousie University에는 건축과 관련된 두 개의 별도 학교, 즉 건축 학교와 계획 학교가 있습니다.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В Университете Далхаузи есть две отдельные школы, связанные с архитектурой: Школа архитектуры и Школа планирования.</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Универзитет Далхоусие има две одвојене школе везане за архитектуру: Школу за архитектуру и Школу за планирање.</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La Universidad de Dalhousie tiene dos escuelas independientes relacionadas con la arquitectura: la Escuela de Arquitectura y la Escuela de Planificación.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Dalhousie University ay may dalawang magkahiwalay na paaralan na nauugnay sa arkitektura: ang School of Architecture, at ang School of Planning.</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Університет Далхаузі має дві окремі школи, пов’язані з архітектурою: школу архітектури та школу планування.</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Đại học Dalhousie có hai trường riêng biệt liên quan đến kiến ​​trúc: Trường Kiến trúc và Trường Quy hoạch.</a:t>
            </a:r>
            <a:endParaRPr sz="1600">
              <a:solidFill>
                <a:srgbClr val="CACACA"/>
              </a:solidFill>
              <a:latin typeface="Average"/>
              <a:ea typeface="Average"/>
              <a:cs typeface="Average"/>
              <a:sym typeface="Average"/>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93"/>
          <p:cNvSpPr txBox="1"/>
          <p:nvPr/>
        </p:nvSpPr>
        <p:spPr>
          <a:xfrm>
            <a:off x="311700" y="364767"/>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u="sng">
                <a:solidFill>
                  <a:srgbClr val="FFD966"/>
                </a:solidFill>
                <a:latin typeface="Oswald"/>
                <a:ea typeface="Oswald"/>
                <a:cs typeface="Oswald"/>
                <a:sym typeface="Oswald"/>
                <a:hlinkClick r:id="rId3">
                  <a:extLst>
                    <a:ext uri="{A12FA001-AC4F-418D-AE19-62706E023703}">
                      <ahyp:hlinkClr val="tx"/>
                    </a:ext>
                  </a:extLst>
                </a:hlinkClick>
              </a:rPr>
              <a:t>Dalhousie School of Architecture</a:t>
            </a:r>
            <a:endParaRPr sz="3600">
              <a:solidFill>
                <a:srgbClr val="FFFFFF"/>
              </a:solidFill>
              <a:latin typeface="Oswald"/>
              <a:ea typeface="Oswald"/>
              <a:cs typeface="Oswald"/>
              <a:sym typeface="Oswald"/>
            </a:endParaRPr>
          </a:p>
        </p:txBody>
      </p:sp>
      <p:sp>
        <p:nvSpPr>
          <p:cNvPr id="547" name="Google Shape;547;p93"/>
          <p:cNvSpPr txBox="1"/>
          <p:nvPr/>
        </p:nvSpPr>
        <p:spPr>
          <a:xfrm>
            <a:off x="4970725" y="1169250"/>
            <a:ext cx="3861600" cy="2576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900">
                <a:solidFill>
                  <a:srgbClr val="CACACA"/>
                </a:solidFill>
                <a:latin typeface="Average"/>
                <a:ea typeface="Average"/>
                <a:cs typeface="Average"/>
                <a:sym typeface="Average"/>
              </a:rPr>
              <a:t>Architecture is a challenging, well-rounded discipline. By studying architecture, students develop their artistic skill, knowledge of history and technology, social and cultural awareness, and critical imagination.</a:t>
            </a:r>
            <a:endParaRPr sz="1900">
              <a:solidFill>
                <a:srgbClr val="CACACA"/>
              </a:solidFill>
              <a:latin typeface="Average"/>
              <a:ea typeface="Average"/>
              <a:cs typeface="Average"/>
              <a:sym typeface="Average"/>
            </a:endParaRPr>
          </a:p>
        </p:txBody>
      </p:sp>
      <p:pic>
        <p:nvPicPr>
          <p:cNvPr id="548" name="Google Shape;548;p93"/>
          <p:cNvPicPr preferRelativeResize="0"/>
          <p:nvPr/>
        </p:nvPicPr>
        <p:blipFill>
          <a:blip r:embed="rId4">
            <a:alphaModFix/>
          </a:blip>
          <a:stretch>
            <a:fillRect/>
          </a:stretch>
        </p:blipFill>
        <p:spPr>
          <a:xfrm>
            <a:off x="399764" y="1169187"/>
            <a:ext cx="4262750" cy="2576800"/>
          </a:xfrm>
          <a:prstGeom prst="rect">
            <a:avLst/>
          </a:prstGeom>
          <a:noFill/>
          <a:ln>
            <a:noFill/>
          </a:ln>
        </p:spPr>
      </p:pic>
      <p:sp>
        <p:nvSpPr>
          <p:cNvPr id="549" name="Google Shape;549;p93"/>
          <p:cNvSpPr txBox="1"/>
          <p:nvPr/>
        </p:nvSpPr>
        <p:spPr>
          <a:xfrm>
            <a:off x="399775" y="3625500"/>
            <a:ext cx="4166700" cy="3232500"/>
          </a:xfrm>
          <a:prstGeom prst="rect">
            <a:avLst/>
          </a:prstGeom>
          <a:noFill/>
          <a:ln>
            <a:noFill/>
          </a:ln>
        </p:spPr>
        <p:txBody>
          <a:bodyPr anchorCtr="0" anchor="ctr" bIns="0" lIns="0" spcFirstLastPara="1" rIns="0" wrap="square" tIns="0">
            <a:noAutofit/>
          </a:bodyPr>
          <a:lstStyle/>
          <a:p>
            <a:pPr indent="0" lvl="0" marL="0" rtl="1" algn="r">
              <a:spcBef>
                <a:spcPts val="0"/>
              </a:spcBef>
              <a:spcAft>
                <a:spcPts val="0"/>
              </a:spcAft>
              <a:buNone/>
            </a:pPr>
            <a:r>
              <a:rPr lang="en" sz="1800">
                <a:solidFill>
                  <a:srgbClr val="AAAAAA"/>
                </a:solidFill>
                <a:latin typeface="Average"/>
                <a:ea typeface="Average"/>
                <a:cs typeface="Average"/>
                <a:sym typeface="Average"/>
              </a:rPr>
              <a:t>الهندسة المعمارية هي مجال صعب ومتكامل.</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建筑学是一门具有挑战性、全面的学科。</a:t>
            </a:r>
            <a:endParaRPr sz="1800">
              <a:solidFill>
                <a:srgbClr val="AAAAAA"/>
              </a:solidFill>
              <a:latin typeface="Average"/>
              <a:ea typeface="Average"/>
              <a:cs typeface="Average"/>
              <a:sym typeface="Average"/>
            </a:endParaRPr>
          </a:p>
          <a:p>
            <a:pPr indent="0" lvl="0" marL="0" rtl="1" algn="r">
              <a:spcBef>
                <a:spcPts val="0"/>
              </a:spcBef>
              <a:spcAft>
                <a:spcPts val="0"/>
              </a:spcAft>
              <a:buNone/>
            </a:pPr>
            <a:r>
              <a:rPr lang="en" sz="1800">
                <a:solidFill>
                  <a:srgbClr val="AAAAAA"/>
                </a:solidFill>
                <a:latin typeface="Average"/>
                <a:ea typeface="Average"/>
                <a:cs typeface="Average"/>
                <a:sym typeface="Average"/>
              </a:rPr>
              <a:t>معماری یک رشته چالش برانگیز و جامع است.</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वास्तुकला एक चुनौतीपूर्ण, सर्वांगीण अनुशासन है।</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건축은 도전적이고 다재다능한 분야입니다.</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Архитектура — сложная, всесторонняя дисциплина.</a:t>
            </a:r>
            <a:endParaRPr sz="1800">
              <a:solidFill>
                <a:srgbClr val="AAAAAA"/>
              </a:solidFill>
              <a:latin typeface="Average"/>
              <a:ea typeface="Average"/>
              <a:cs typeface="Average"/>
              <a:sym typeface="Average"/>
            </a:endParaRPr>
          </a:p>
        </p:txBody>
      </p:sp>
      <p:sp>
        <p:nvSpPr>
          <p:cNvPr descr="Translations" id="550" name="Google Shape;550;p93"/>
          <p:cNvSpPr txBox="1"/>
          <p:nvPr/>
        </p:nvSpPr>
        <p:spPr>
          <a:xfrm>
            <a:off x="4662525" y="3625500"/>
            <a:ext cx="4166700" cy="3232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1800">
                <a:solidFill>
                  <a:srgbClr val="AAAAAA"/>
                </a:solidFill>
                <a:latin typeface="Average"/>
                <a:ea typeface="Average"/>
                <a:cs typeface="Average"/>
                <a:sym typeface="Average"/>
              </a:rPr>
              <a:t>Архитектура је изазовна, добро заокружена дисциплина.</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La arquitectura es una disciplina desafiante y completa.</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Ang arkitektura ay isang mapaghamong, well-rounded na disiplina.</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Архітектура є складною, всебічною дисципліною.</a:t>
            </a:r>
            <a:endParaRPr sz="1800">
              <a:solidFill>
                <a:srgbClr val="AAAAAA"/>
              </a:solidFill>
              <a:latin typeface="Average"/>
              <a:ea typeface="Average"/>
              <a:cs typeface="Average"/>
              <a:sym typeface="Average"/>
            </a:endParaRPr>
          </a:p>
          <a:p>
            <a:pPr indent="0" lvl="0" marL="0" rtl="0" algn="l">
              <a:spcBef>
                <a:spcPts val="0"/>
              </a:spcBef>
              <a:spcAft>
                <a:spcPts val="0"/>
              </a:spcAft>
              <a:buNone/>
            </a:pPr>
            <a:r>
              <a:rPr lang="en" sz="1800">
                <a:solidFill>
                  <a:srgbClr val="AAAAAA"/>
                </a:solidFill>
                <a:latin typeface="Average"/>
                <a:ea typeface="Average"/>
                <a:cs typeface="Average"/>
                <a:sym typeface="Average"/>
              </a:rPr>
              <a:t>Kiến trúc là một môn học đầy thách thức và toàn diện.</a:t>
            </a:r>
            <a:endParaRPr sz="1100">
              <a:solidFill>
                <a:srgbClr val="B7B7B7"/>
              </a:solidFill>
              <a:latin typeface="Average"/>
              <a:ea typeface="Average"/>
              <a:cs typeface="Average"/>
              <a:sym typeface="Average"/>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94"/>
          <p:cNvSpPr txBox="1"/>
          <p:nvPr/>
        </p:nvSpPr>
        <p:spPr>
          <a:xfrm>
            <a:off x="311700" y="381787"/>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Dalhousie School of Architecture</a:t>
            </a:r>
            <a:endParaRPr sz="3600">
              <a:solidFill>
                <a:srgbClr val="FFFFFF"/>
              </a:solidFill>
              <a:latin typeface="Oswald"/>
              <a:ea typeface="Oswald"/>
              <a:cs typeface="Oswald"/>
              <a:sym typeface="Oswald"/>
            </a:endParaRPr>
          </a:p>
        </p:txBody>
      </p:sp>
      <p:sp>
        <p:nvSpPr>
          <p:cNvPr id="556" name="Google Shape;556;p94"/>
          <p:cNvSpPr txBox="1"/>
          <p:nvPr/>
        </p:nvSpPr>
        <p:spPr>
          <a:xfrm>
            <a:off x="4970700" y="1196200"/>
            <a:ext cx="3861600" cy="2631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600">
                <a:solidFill>
                  <a:srgbClr val="CACACA"/>
                </a:solidFill>
                <a:latin typeface="Average"/>
                <a:ea typeface="Average"/>
                <a:cs typeface="Average"/>
                <a:sym typeface="Average"/>
              </a:rPr>
              <a:t>Architecture is both an ancient discipline and an innovative activity. It draws one's attention to how humans have been dwelling in the world for thousands of years, as demonstrated in their buildings and cities. It also participates at the forefronts of contemporary life, alongside current developments in culture, technology, and the environment.</a:t>
            </a:r>
            <a:endParaRPr sz="1600">
              <a:solidFill>
                <a:srgbClr val="CACACA"/>
              </a:solidFill>
              <a:latin typeface="Average"/>
              <a:ea typeface="Average"/>
              <a:cs typeface="Average"/>
              <a:sym typeface="Average"/>
            </a:endParaRPr>
          </a:p>
        </p:txBody>
      </p:sp>
      <p:pic>
        <p:nvPicPr>
          <p:cNvPr id="557" name="Google Shape;557;p94"/>
          <p:cNvPicPr preferRelativeResize="0"/>
          <p:nvPr/>
        </p:nvPicPr>
        <p:blipFill>
          <a:blip r:embed="rId3">
            <a:alphaModFix/>
          </a:blip>
          <a:stretch>
            <a:fillRect/>
          </a:stretch>
        </p:blipFill>
        <p:spPr>
          <a:xfrm>
            <a:off x="438925" y="1196170"/>
            <a:ext cx="4352250" cy="2630900"/>
          </a:xfrm>
          <a:prstGeom prst="rect">
            <a:avLst/>
          </a:prstGeom>
          <a:noFill/>
          <a:ln>
            <a:noFill/>
          </a:ln>
        </p:spPr>
      </p:pic>
      <p:sp>
        <p:nvSpPr>
          <p:cNvPr id="558" name="Google Shape;558;p94"/>
          <p:cNvSpPr txBox="1"/>
          <p:nvPr/>
        </p:nvSpPr>
        <p:spPr>
          <a:xfrm>
            <a:off x="0" y="3827200"/>
            <a:ext cx="4572000" cy="3030900"/>
          </a:xfrm>
          <a:prstGeom prst="rect">
            <a:avLst/>
          </a:prstGeom>
          <a:noFill/>
          <a:ln>
            <a:noFill/>
          </a:ln>
        </p:spPr>
        <p:txBody>
          <a:bodyPr anchorCtr="0" anchor="ctr" bIns="0" lIns="0" spcFirstLastPara="1" rIns="0" wrap="square" tIns="0">
            <a:noAutofit/>
          </a:bodyPr>
          <a:lstStyle/>
          <a:p>
            <a:pPr indent="0" lvl="0" marL="91440" marR="91440" rtl="1" algn="r">
              <a:spcBef>
                <a:spcPts val="0"/>
              </a:spcBef>
              <a:spcAft>
                <a:spcPts val="0"/>
              </a:spcAft>
              <a:buNone/>
            </a:pPr>
            <a:r>
              <a:rPr lang="en" sz="1700">
                <a:solidFill>
                  <a:srgbClr val="AAAAAA"/>
                </a:solidFill>
                <a:latin typeface="Average"/>
                <a:ea typeface="Average"/>
                <a:cs typeface="Average"/>
                <a:sym typeface="Average"/>
              </a:rPr>
              <a:t>الهندسة المعمارية هي نظام قديم ونشاط مبتكر</a:t>
            </a:r>
            <a:endParaRPr sz="1700">
              <a:solidFill>
                <a:srgbClr val="AAAAAA"/>
              </a:solidFill>
              <a:latin typeface="Average"/>
              <a:ea typeface="Average"/>
              <a:cs typeface="Average"/>
              <a:sym typeface="Average"/>
            </a:endParaRPr>
          </a:p>
          <a:p>
            <a:pPr indent="0" lvl="0" marL="91440" marR="91440" rtl="0" algn="l">
              <a:spcBef>
                <a:spcPts val="0"/>
              </a:spcBef>
              <a:spcAft>
                <a:spcPts val="0"/>
              </a:spcAft>
              <a:buNone/>
            </a:pPr>
            <a:r>
              <a:rPr lang="en" sz="1700">
                <a:solidFill>
                  <a:srgbClr val="AAAAAA"/>
                </a:solidFill>
                <a:latin typeface="Average"/>
                <a:ea typeface="Average"/>
                <a:cs typeface="Average"/>
                <a:sym typeface="Average"/>
              </a:rPr>
              <a:t>建筑既是一门古老的学科，也是一项创新活动</a:t>
            </a:r>
            <a:endParaRPr sz="1700">
              <a:solidFill>
                <a:srgbClr val="AAAAAA"/>
              </a:solidFill>
              <a:latin typeface="Average"/>
              <a:ea typeface="Average"/>
              <a:cs typeface="Average"/>
              <a:sym typeface="Average"/>
            </a:endParaRPr>
          </a:p>
          <a:p>
            <a:pPr indent="0" lvl="0" marL="91440" marR="91440" rtl="1" algn="r">
              <a:spcBef>
                <a:spcPts val="0"/>
              </a:spcBef>
              <a:spcAft>
                <a:spcPts val="0"/>
              </a:spcAft>
              <a:buNone/>
            </a:pPr>
            <a:r>
              <a:rPr lang="en" sz="1700">
                <a:solidFill>
                  <a:srgbClr val="AAAAAA"/>
                </a:solidFill>
                <a:latin typeface="Average"/>
                <a:ea typeface="Average"/>
                <a:cs typeface="Average"/>
                <a:sym typeface="Average"/>
              </a:rPr>
              <a:t>معماری هم یک رشته باستانی و هم یک فعالیت نوآورانه است</a:t>
            </a:r>
            <a:endParaRPr sz="1700">
              <a:solidFill>
                <a:srgbClr val="AAAAAA"/>
              </a:solidFill>
              <a:latin typeface="Average"/>
              <a:ea typeface="Average"/>
              <a:cs typeface="Average"/>
              <a:sym typeface="Average"/>
            </a:endParaRPr>
          </a:p>
          <a:p>
            <a:pPr indent="0" lvl="0" marL="91440" marR="91440" rtl="0" algn="l">
              <a:spcBef>
                <a:spcPts val="0"/>
              </a:spcBef>
              <a:spcAft>
                <a:spcPts val="0"/>
              </a:spcAft>
              <a:buNone/>
            </a:pPr>
            <a:r>
              <a:rPr lang="en" sz="1700">
                <a:solidFill>
                  <a:srgbClr val="AAAAAA"/>
                </a:solidFill>
                <a:latin typeface="Average"/>
                <a:ea typeface="Average"/>
                <a:cs typeface="Average"/>
                <a:sym typeface="Average"/>
              </a:rPr>
              <a:t>वास्तुकला एक प्राचीन अनुशासन और एक नवीन गतिविधि दोनों है</a:t>
            </a:r>
            <a:endParaRPr sz="1700">
              <a:solidFill>
                <a:srgbClr val="AAAAAA"/>
              </a:solidFill>
              <a:latin typeface="Average"/>
              <a:ea typeface="Average"/>
              <a:cs typeface="Average"/>
              <a:sym typeface="Average"/>
            </a:endParaRPr>
          </a:p>
          <a:p>
            <a:pPr indent="0" lvl="0" marL="91440" marR="91440" rtl="0" algn="l">
              <a:spcBef>
                <a:spcPts val="0"/>
              </a:spcBef>
              <a:spcAft>
                <a:spcPts val="0"/>
              </a:spcAft>
              <a:buNone/>
            </a:pPr>
            <a:r>
              <a:rPr lang="en" sz="1700">
                <a:solidFill>
                  <a:srgbClr val="AAAAAA"/>
                </a:solidFill>
                <a:latin typeface="Average"/>
                <a:ea typeface="Average"/>
                <a:cs typeface="Average"/>
                <a:sym typeface="Average"/>
              </a:rPr>
              <a:t>건축은 고대 학문이자 혁신적인 활동입니다.</a:t>
            </a:r>
            <a:endParaRPr sz="1700">
              <a:solidFill>
                <a:srgbClr val="AAAAAA"/>
              </a:solidFill>
              <a:latin typeface="Average"/>
              <a:ea typeface="Average"/>
              <a:cs typeface="Average"/>
              <a:sym typeface="Average"/>
            </a:endParaRPr>
          </a:p>
          <a:p>
            <a:pPr indent="0" lvl="0" marL="91440" marR="91440" rtl="0" algn="l">
              <a:spcBef>
                <a:spcPts val="0"/>
              </a:spcBef>
              <a:spcAft>
                <a:spcPts val="0"/>
              </a:spcAft>
              <a:buNone/>
            </a:pPr>
            <a:r>
              <a:rPr lang="en" sz="1700">
                <a:solidFill>
                  <a:srgbClr val="AAAAAA"/>
                </a:solidFill>
                <a:latin typeface="Average"/>
                <a:ea typeface="Average"/>
                <a:cs typeface="Average"/>
                <a:sym typeface="Average"/>
              </a:rPr>
              <a:t>Архитектура – ​​это одновременно древняя дисциплина и инновационная деятельность.</a:t>
            </a:r>
            <a:endParaRPr sz="1600">
              <a:solidFill>
                <a:srgbClr val="AAAAAA"/>
              </a:solidFill>
              <a:latin typeface="Average"/>
              <a:ea typeface="Average"/>
              <a:cs typeface="Average"/>
              <a:sym typeface="Average"/>
            </a:endParaRPr>
          </a:p>
        </p:txBody>
      </p:sp>
      <p:sp>
        <p:nvSpPr>
          <p:cNvPr descr="Translations" id="559" name="Google Shape;559;p94"/>
          <p:cNvSpPr txBox="1"/>
          <p:nvPr/>
        </p:nvSpPr>
        <p:spPr>
          <a:xfrm>
            <a:off x="4571926" y="3827200"/>
            <a:ext cx="4572000" cy="3030900"/>
          </a:xfrm>
          <a:prstGeom prst="rect">
            <a:avLst/>
          </a:prstGeom>
          <a:noFill/>
          <a:ln>
            <a:noFill/>
          </a:ln>
        </p:spPr>
        <p:txBody>
          <a:bodyPr anchorCtr="0" anchor="ctr" bIns="0" lIns="0" spcFirstLastPara="1" rIns="0" wrap="square" tIns="0">
            <a:noAutofit/>
          </a:bodyPr>
          <a:lstStyle/>
          <a:p>
            <a:pPr indent="0" lvl="0" marL="91440" marR="91440" rtl="0" algn="l">
              <a:spcBef>
                <a:spcPts val="0"/>
              </a:spcBef>
              <a:spcAft>
                <a:spcPts val="0"/>
              </a:spcAft>
              <a:buNone/>
            </a:pPr>
            <a:r>
              <a:rPr lang="en" sz="1700">
                <a:solidFill>
                  <a:srgbClr val="AAAAAA"/>
                </a:solidFill>
                <a:latin typeface="Average"/>
                <a:ea typeface="Average"/>
                <a:cs typeface="Average"/>
                <a:sym typeface="Average"/>
              </a:rPr>
              <a:t>Архитектура је и древна дисциплина и иновативна активност</a:t>
            </a:r>
            <a:endParaRPr sz="1700">
              <a:solidFill>
                <a:srgbClr val="AAAAAA"/>
              </a:solidFill>
              <a:latin typeface="Average"/>
              <a:ea typeface="Average"/>
              <a:cs typeface="Average"/>
              <a:sym typeface="Average"/>
            </a:endParaRPr>
          </a:p>
          <a:p>
            <a:pPr indent="0" lvl="0" marL="91440" marR="91440" rtl="0" algn="l">
              <a:spcBef>
                <a:spcPts val="0"/>
              </a:spcBef>
              <a:spcAft>
                <a:spcPts val="0"/>
              </a:spcAft>
              <a:buNone/>
            </a:pPr>
            <a:r>
              <a:rPr lang="en" sz="1700">
                <a:solidFill>
                  <a:srgbClr val="AAAAAA"/>
                </a:solidFill>
                <a:latin typeface="Average"/>
                <a:ea typeface="Average"/>
                <a:cs typeface="Average"/>
                <a:sym typeface="Average"/>
              </a:rPr>
              <a:t>La arquitectura es a la vez una disciplina antigua y una actividad innovadora.</a:t>
            </a:r>
            <a:endParaRPr sz="1700">
              <a:solidFill>
                <a:srgbClr val="AAAAAA"/>
              </a:solidFill>
              <a:latin typeface="Average"/>
              <a:ea typeface="Average"/>
              <a:cs typeface="Average"/>
              <a:sym typeface="Average"/>
            </a:endParaRPr>
          </a:p>
          <a:p>
            <a:pPr indent="0" lvl="0" marL="91440" marR="91440" rtl="0" algn="l">
              <a:spcBef>
                <a:spcPts val="0"/>
              </a:spcBef>
              <a:spcAft>
                <a:spcPts val="0"/>
              </a:spcAft>
              <a:buNone/>
            </a:pPr>
            <a:r>
              <a:rPr lang="en" sz="1700">
                <a:solidFill>
                  <a:srgbClr val="AAAAAA"/>
                </a:solidFill>
                <a:latin typeface="Average"/>
                <a:ea typeface="Average"/>
                <a:cs typeface="Average"/>
                <a:sym typeface="Average"/>
              </a:rPr>
              <a:t>Ang arkitektura ay parehong sinaunang disiplina at isang makabagong aktibidad</a:t>
            </a:r>
            <a:endParaRPr sz="1700">
              <a:solidFill>
                <a:srgbClr val="AAAAAA"/>
              </a:solidFill>
              <a:latin typeface="Average"/>
              <a:ea typeface="Average"/>
              <a:cs typeface="Average"/>
              <a:sym typeface="Average"/>
            </a:endParaRPr>
          </a:p>
          <a:p>
            <a:pPr indent="0" lvl="0" marL="91440" marR="91440" rtl="0" algn="l">
              <a:spcBef>
                <a:spcPts val="0"/>
              </a:spcBef>
              <a:spcAft>
                <a:spcPts val="0"/>
              </a:spcAft>
              <a:buNone/>
            </a:pPr>
            <a:r>
              <a:rPr lang="en" sz="1700">
                <a:solidFill>
                  <a:srgbClr val="AAAAAA"/>
                </a:solidFill>
                <a:latin typeface="Average"/>
                <a:ea typeface="Average"/>
                <a:cs typeface="Average"/>
                <a:sym typeface="Average"/>
              </a:rPr>
              <a:t>Архітектура є одночасно стародавньою дисципліною та інноваційною діяльністю</a:t>
            </a:r>
            <a:endParaRPr sz="1700">
              <a:solidFill>
                <a:srgbClr val="AAAAAA"/>
              </a:solidFill>
              <a:latin typeface="Average"/>
              <a:ea typeface="Average"/>
              <a:cs typeface="Average"/>
              <a:sym typeface="Average"/>
            </a:endParaRPr>
          </a:p>
          <a:p>
            <a:pPr indent="0" lvl="0" marL="91440" marR="91440" rtl="0" algn="l">
              <a:spcBef>
                <a:spcPts val="0"/>
              </a:spcBef>
              <a:spcAft>
                <a:spcPts val="0"/>
              </a:spcAft>
              <a:buNone/>
            </a:pPr>
            <a:r>
              <a:rPr lang="en" sz="1700">
                <a:solidFill>
                  <a:srgbClr val="AAAAAA"/>
                </a:solidFill>
                <a:latin typeface="Average"/>
                <a:ea typeface="Average"/>
                <a:cs typeface="Average"/>
                <a:sym typeface="Average"/>
              </a:rPr>
              <a:t>Kiến trúc vừa là một môn học cổ xưa vừa là một hoạt động đổi mới</a:t>
            </a:r>
            <a:endParaRPr sz="550">
              <a:solidFill>
                <a:srgbClr val="B7B7B7"/>
              </a:solidFill>
              <a:latin typeface="Average"/>
              <a:ea typeface="Average"/>
              <a:cs typeface="Average"/>
              <a:sym typeface="Average"/>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95"/>
          <p:cNvSpPr txBox="1"/>
          <p:nvPr/>
        </p:nvSpPr>
        <p:spPr>
          <a:xfrm>
            <a:off x="311700" y="12067"/>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Dalhousie School of Architecture</a:t>
            </a:r>
            <a:endParaRPr sz="3600">
              <a:solidFill>
                <a:srgbClr val="FFFFFF"/>
              </a:solidFill>
              <a:latin typeface="Oswald"/>
              <a:ea typeface="Oswald"/>
              <a:cs typeface="Oswald"/>
              <a:sym typeface="Oswald"/>
            </a:endParaRPr>
          </a:p>
        </p:txBody>
      </p:sp>
      <p:sp>
        <p:nvSpPr>
          <p:cNvPr id="565" name="Google Shape;565;p95"/>
          <p:cNvSpPr txBox="1"/>
          <p:nvPr/>
        </p:nvSpPr>
        <p:spPr>
          <a:xfrm>
            <a:off x="4970725" y="861800"/>
            <a:ext cx="3861600" cy="262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CACACA"/>
                </a:solidFill>
                <a:latin typeface="Average"/>
                <a:ea typeface="Average"/>
                <a:cs typeface="Average"/>
                <a:sym typeface="Average"/>
              </a:rPr>
              <a:t>Designing is a major part of architecture that combines academic study and creative imagination. Architectural design typically involves drawing and model-making, by hand or with a computer. At times it may also involve on-site construction with full-scale materials.</a:t>
            </a:r>
            <a:endParaRPr sz="1800">
              <a:solidFill>
                <a:srgbClr val="CACACA"/>
              </a:solidFill>
              <a:latin typeface="Average"/>
              <a:ea typeface="Average"/>
              <a:cs typeface="Average"/>
              <a:sym typeface="Average"/>
            </a:endParaRPr>
          </a:p>
        </p:txBody>
      </p:sp>
      <p:pic>
        <p:nvPicPr>
          <p:cNvPr id="566" name="Google Shape;566;p95"/>
          <p:cNvPicPr preferRelativeResize="0"/>
          <p:nvPr/>
        </p:nvPicPr>
        <p:blipFill>
          <a:blip r:embed="rId3">
            <a:alphaModFix/>
          </a:blip>
          <a:stretch>
            <a:fillRect/>
          </a:stretch>
        </p:blipFill>
        <p:spPr>
          <a:xfrm>
            <a:off x="424425" y="861800"/>
            <a:ext cx="4344199" cy="2626025"/>
          </a:xfrm>
          <a:prstGeom prst="rect">
            <a:avLst/>
          </a:prstGeom>
          <a:noFill/>
          <a:ln>
            <a:noFill/>
          </a:ln>
        </p:spPr>
      </p:pic>
      <p:sp>
        <p:nvSpPr>
          <p:cNvPr descr="Translations" id="567" name="Google Shape;567;p95"/>
          <p:cNvSpPr txBox="1"/>
          <p:nvPr/>
        </p:nvSpPr>
        <p:spPr>
          <a:xfrm>
            <a:off x="424425" y="3487825"/>
            <a:ext cx="8401200" cy="3370200"/>
          </a:xfrm>
          <a:prstGeom prst="rect">
            <a:avLst/>
          </a:prstGeom>
          <a:noFill/>
          <a:ln>
            <a:noFill/>
          </a:ln>
        </p:spPr>
        <p:txBody>
          <a:bodyPr anchorCtr="0" anchor="ctr" bIns="0" lIns="0" spcFirstLastPara="1" rIns="0" wrap="square" tIns="0">
            <a:noAutofit/>
          </a:bodyPr>
          <a:lstStyle/>
          <a:p>
            <a:pPr indent="0" lvl="0" marL="0" rtl="1" algn="r">
              <a:spcBef>
                <a:spcPts val="0"/>
              </a:spcBef>
              <a:spcAft>
                <a:spcPts val="0"/>
              </a:spcAft>
              <a:buNone/>
            </a:pPr>
            <a:r>
              <a:rPr lang="en" sz="1500">
                <a:solidFill>
                  <a:srgbClr val="AAAAAA"/>
                </a:solidFill>
                <a:latin typeface="Average"/>
                <a:ea typeface="Average"/>
                <a:cs typeface="Average"/>
                <a:sym typeface="Average"/>
              </a:rPr>
              <a:t>يعد التصميم جزءًا رئيسيًا من الهندسة المعمارية التي تجمع بين الدراسة الأكاديمية والخيال الإبداعي</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设计是建筑学的重要组成部分，它结合了学术研究和创造性想象力</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طراحی بخش عمده ای از معماری است که مطالعه آکادمیک و تخیل خلاق را ترکیب می کند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डिज़ाइन वास्तुकला का एक प्रमुख हिस्सा है जो अकादमिक अध्ययन और रचनात्मक कल्पना को जोड़ता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디자인은 학문적 연구와 창의적 상상력이 결합된 건축의 주요한 부분이다.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Дизайн — это основная часть архитектуры, сочетающая академические исследования и творческое воображение.</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Дизајн је главни део архитектуре који комбинује академске студије и креативну машту</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El diseño es una parte importante de la arquitectura que combina el estudio académico y la imaginación creativa.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disenyo ay isang pangunahing bahagi ng arkitektura na pinagsasama ang akademikong pag-aaral at malikhaing imahinasyon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Дизайн є основною частиною архітектури, яка поєднує в собі академічне навчання та творчу уяву</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Thiết kế là một phần quan trọng của kiến ​​trúc kết hợp nghiên cứu học thuật và trí tưởng tượng sáng tạo</a:t>
            </a:r>
            <a:endParaRPr sz="1250">
              <a:solidFill>
                <a:srgbClr val="B7B7B7"/>
              </a:solidFill>
              <a:latin typeface="Average"/>
              <a:ea typeface="Average"/>
              <a:cs typeface="Average"/>
              <a:sym typeface="Average"/>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96"/>
          <p:cNvSpPr txBox="1"/>
          <p:nvPr/>
        </p:nvSpPr>
        <p:spPr>
          <a:xfrm>
            <a:off x="479475" y="381280"/>
            <a:ext cx="83529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Dalhousie School of Architecture</a:t>
            </a:r>
            <a:endParaRPr sz="3600">
              <a:solidFill>
                <a:srgbClr val="FFFFFF"/>
              </a:solidFill>
              <a:latin typeface="Oswald"/>
              <a:ea typeface="Oswald"/>
              <a:cs typeface="Oswald"/>
              <a:sym typeface="Oswald"/>
            </a:endParaRPr>
          </a:p>
        </p:txBody>
      </p:sp>
      <p:sp>
        <p:nvSpPr>
          <p:cNvPr id="573" name="Google Shape;573;p96"/>
          <p:cNvSpPr txBox="1"/>
          <p:nvPr/>
        </p:nvSpPr>
        <p:spPr>
          <a:xfrm>
            <a:off x="4871675" y="972255"/>
            <a:ext cx="3960600" cy="4618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Oswald"/>
                <a:ea typeface="Oswald"/>
                <a:cs typeface="Oswald"/>
                <a:sym typeface="Oswald"/>
              </a:rPr>
              <a:t>Professional Architecture Program</a:t>
            </a:r>
            <a:br>
              <a:rPr lang="en" sz="1800">
                <a:solidFill>
                  <a:srgbClr val="FFFFFF"/>
                </a:solidFill>
                <a:latin typeface="Oswald"/>
                <a:ea typeface="Oswald"/>
                <a:cs typeface="Oswald"/>
                <a:sym typeface="Oswald"/>
              </a:rPr>
            </a:br>
            <a:r>
              <a:rPr lang="en" sz="1800">
                <a:solidFill>
                  <a:srgbClr val="FFFFFF"/>
                </a:solidFill>
                <a:latin typeface="Oswald"/>
                <a:ea typeface="Oswald"/>
                <a:cs typeface="Oswald"/>
                <a:sym typeface="Oswald"/>
              </a:rPr>
              <a:t> - 4 years:</a:t>
            </a:r>
            <a:endParaRPr b="1" sz="1800">
              <a:solidFill>
                <a:srgbClr val="CACACA"/>
              </a:solidFill>
              <a:latin typeface="Average"/>
              <a:ea typeface="Average"/>
              <a:cs typeface="Average"/>
              <a:sym typeface="Average"/>
            </a:endParaRPr>
          </a:p>
          <a:p>
            <a:pPr indent="0" lvl="0" marL="0" rtl="0" algn="l">
              <a:lnSpc>
                <a:spcPct val="115000"/>
              </a:lnSpc>
              <a:spcBef>
                <a:spcPts val="1600"/>
              </a:spcBef>
              <a:spcAft>
                <a:spcPts val="0"/>
              </a:spcAft>
              <a:buNone/>
            </a:pPr>
            <a:r>
              <a:rPr lang="en" sz="1800">
                <a:solidFill>
                  <a:srgbClr val="CACACA"/>
                </a:solidFill>
                <a:latin typeface="Average"/>
                <a:ea typeface="Average"/>
                <a:cs typeface="Average"/>
                <a:sym typeface="Average"/>
              </a:rPr>
              <a:t>Bachelor of Environmental Design Studies - </a:t>
            </a:r>
            <a:r>
              <a:rPr b="1" lang="en" sz="1800">
                <a:solidFill>
                  <a:srgbClr val="CACACA"/>
                </a:solidFill>
                <a:latin typeface="Average"/>
                <a:ea typeface="Average"/>
                <a:cs typeface="Average"/>
                <a:sym typeface="Average"/>
              </a:rPr>
              <a:t>BEDS</a:t>
            </a:r>
            <a:endParaRPr b="1" sz="1800">
              <a:solidFill>
                <a:srgbClr val="CACACA"/>
              </a:solidFill>
              <a:latin typeface="Average"/>
              <a:ea typeface="Average"/>
              <a:cs typeface="Average"/>
              <a:sym typeface="Average"/>
            </a:endParaRPr>
          </a:p>
          <a:p>
            <a:pPr indent="0" lvl="0" marL="0" rtl="0" algn="l">
              <a:lnSpc>
                <a:spcPct val="115000"/>
              </a:lnSpc>
              <a:spcBef>
                <a:spcPts val="1600"/>
              </a:spcBef>
              <a:spcAft>
                <a:spcPts val="0"/>
              </a:spcAft>
              <a:buNone/>
            </a:pPr>
            <a:r>
              <a:rPr lang="en" sz="1800">
                <a:solidFill>
                  <a:srgbClr val="CACACA"/>
                </a:solidFill>
                <a:latin typeface="Average"/>
                <a:ea typeface="Average"/>
                <a:cs typeface="Average"/>
                <a:sym typeface="Average"/>
              </a:rPr>
              <a:t>Master of Architecture - </a:t>
            </a:r>
            <a:r>
              <a:rPr b="1" lang="en" sz="1800">
                <a:solidFill>
                  <a:srgbClr val="CACACA"/>
                </a:solidFill>
                <a:latin typeface="Average"/>
                <a:ea typeface="Average"/>
                <a:cs typeface="Average"/>
                <a:sym typeface="Average"/>
              </a:rPr>
              <a:t>MArch</a:t>
            </a:r>
            <a:endParaRPr b="1" sz="1800">
              <a:solidFill>
                <a:srgbClr val="CACACA"/>
              </a:solidFill>
              <a:latin typeface="Average"/>
              <a:ea typeface="Average"/>
              <a:cs typeface="Average"/>
              <a:sym typeface="Average"/>
            </a:endParaRPr>
          </a:p>
          <a:p>
            <a:pPr indent="0" lvl="0" marL="0" rtl="0" algn="l">
              <a:lnSpc>
                <a:spcPct val="115000"/>
              </a:lnSpc>
              <a:spcBef>
                <a:spcPts val="1600"/>
              </a:spcBef>
              <a:spcAft>
                <a:spcPts val="0"/>
              </a:spcAft>
              <a:buNone/>
            </a:pPr>
            <a:r>
              <a:t/>
            </a:r>
            <a:endParaRPr sz="1800">
              <a:solidFill>
                <a:srgbClr val="CACACA"/>
              </a:solidFill>
              <a:latin typeface="Average"/>
              <a:ea typeface="Average"/>
              <a:cs typeface="Average"/>
              <a:sym typeface="Average"/>
            </a:endParaRPr>
          </a:p>
          <a:p>
            <a:pPr indent="0" lvl="0" marL="0" rtl="0" algn="l">
              <a:lnSpc>
                <a:spcPct val="115000"/>
              </a:lnSpc>
              <a:spcBef>
                <a:spcPts val="1600"/>
              </a:spcBef>
              <a:spcAft>
                <a:spcPts val="0"/>
              </a:spcAft>
              <a:buNone/>
            </a:pPr>
            <a:r>
              <a:rPr lang="en" sz="1800">
                <a:solidFill>
                  <a:srgbClr val="FFFFFF"/>
                </a:solidFill>
                <a:latin typeface="Oswald"/>
                <a:ea typeface="Oswald"/>
                <a:cs typeface="Oswald"/>
                <a:sym typeface="Oswald"/>
              </a:rPr>
              <a:t>Design-Build Program</a:t>
            </a:r>
            <a:br>
              <a:rPr lang="en" sz="1800">
                <a:solidFill>
                  <a:srgbClr val="FFFFFF"/>
                </a:solidFill>
                <a:latin typeface="Oswald"/>
                <a:ea typeface="Oswald"/>
                <a:cs typeface="Oswald"/>
                <a:sym typeface="Oswald"/>
              </a:rPr>
            </a:br>
            <a:r>
              <a:rPr lang="en" sz="1800">
                <a:solidFill>
                  <a:srgbClr val="FFFFFF"/>
                </a:solidFill>
                <a:latin typeface="Oswald"/>
                <a:ea typeface="Oswald"/>
                <a:cs typeface="Oswald"/>
                <a:sym typeface="Oswald"/>
              </a:rPr>
              <a:t> - 1 year post-grad</a:t>
            </a:r>
            <a:endParaRPr sz="1800">
              <a:solidFill>
                <a:srgbClr val="CACACA"/>
              </a:solidFill>
              <a:latin typeface="Average"/>
              <a:ea typeface="Average"/>
              <a:cs typeface="Average"/>
              <a:sym typeface="Average"/>
            </a:endParaRPr>
          </a:p>
          <a:p>
            <a:pPr indent="0" lvl="0" marL="0" rtl="0" algn="l">
              <a:lnSpc>
                <a:spcPct val="115000"/>
              </a:lnSpc>
              <a:spcBef>
                <a:spcPts val="1600"/>
              </a:spcBef>
              <a:spcAft>
                <a:spcPts val="1600"/>
              </a:spcAft>
              <a:buNone/>
            </a:pPr>
            <a:r>
              <a:rPr lang="en" sz="1800">
                <a:solidFill>
                  <a:srgbClr val="CACACA"/>
                </a:solidFill>
                <a:latin typeface="Average"/>
                <a:ea typeface="Average"/>
                <a:cs typeface="Average"/>
                <a:sym typeface="Average"/>
              </a:rPr>
              <a:t>Master of Environmental Design Studies - </a:t>
            </a:r>
            <a:r>
              <a:rPr b="1" lang="en" sz="1800">
                <a:solidFill>
                  <a:srgbClr val="CACACA"/>
                </a:solidFill>
                <a:latin typeface="Average"/>
                <a:ea typeface="Average"/>
                <a:cs typeface="Average"/>
                <a:sym typeface="Average"/>
              </a:rPr>
              <a:t>MEDS (Design Build)</a:t>
            </a:r>
            <a:endParaRPr b="1" sz="1800">
              <a:solidFill>
                <a:srgbClr val="CACACA"/>
              </a:solidFill>
              <a:latin typeface="Average"/>
              <a:ea typeface="Average"/>
              <a:cs typeface="Average"/>
              <a:sym typeface="Average"/>
            </a:endParaRPr>
          </a:p>
        </p:txBody>
      </p:sp>
      <p:pic>
        <p:nvPicPr>
          <p:cNvPr id="574" name="Google Shape;574;p96"/>
          <p:cNvPicPr preferRelativeResize="0"/>
          <p:nvPr/>
        </p:nvPicPr>
        <p:blipFill>
          <a:blip r:embed="rId3">
            <a:alphaModFix/>
          </a:blip>
          <a:stretch>
            <a:fillRect/>
          </a:stretch>
        </p:blipFill>
        <p:spPr>
          <a:xfrm>
            <a:off x="479475" y="1156805"/>
            <a:ext cx="4224850" cy="2553875"/>
          </a:xfrm>
          <a:prstGeom prst="rect">
            <a:avLst/>
          </a:prstGeom>
          <a:noFill/>
          <a:ln>
            <a:noFill/>
          </a:ln>
        </p:spPr>
      </p:pic>
      <p:sp>
        <p:nvSpPr>
          <p:cNvPr descr="Translations" id="575" name="Google Shape;575;p96"/>
          <p:cNvSpPr txBox="1"/>
          <p:nvPr/>
        </p:nvSpPr>
        <p:spPr>
          <a:xfrm>
            <a:off x="-29775" y="3710675"/>
            <a:ext cx="4704300" cy="31473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500">
                <a:solidFill>
                  <a:srgbClr val="AAAAAA"/>
                </a:solidFill>
                <a:latin typeface="Average"/>
                <a:ea typeface="Average"/>
                <a:cs typeface="Average"/>
                <a:sym typeface="Average"/>
              </a:rPr>
              <a:t>برنامج الهندسة المعمارية الاحترافية - 4 سنوات. برنامج التصميم والبناء - سنة واحدة.</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专业建筑课程 - 4 年。设计-建造计划 - 1 年。</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برنامه حرفه ای معماری - 4 سال. برنامه طراحی-ساخت - 1 سال.</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व्यावसायिक वास्तुकला कार्यक्रम - 4 वर्ष। डिज़ाइन-निर्माण कार्यक्रम - 1 वर्ष।</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전문 건축 프로그램 - 4년. 설계-구축 프로그램 - 1년.</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Программа профессиональной архитектуры – 4 года. Программа «Проектирование-Строительство» - 1 год.</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Програм стручне архитектуре - 4 године. Програм Десигн-Буилд - 1 година.</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Programa de Arquitectura Profesional - 4 años.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Programa Diseño-Construcción - 1 año.</a:t>
            </a:r>
            <a:endParaRPr sz="650"/>
          </a:p>
        </p:txBody>
      </p:sp>
      <p:sp>
        <p:nvSpPr>
          <p:cNvPr id="576" name="Google Shape;576;p96"/>
          <p:cNvSpPr txBox="1"/>
          <p:nvPr/>
        </p:nvSpPr>
        <p:spPr>
          <a:xfrm>
            <a:off x="4572000" y="5199825"/>
            <a:ext cx="4611600" cy="1660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Propesyonal na Arkitektura Program - 4 na taon. Design-Build Program - 1 taon.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Професійна архітектурна програма - 4 роки. Програма Design-Build – 1 рік.</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Chương trình Kiến trúc Chuyên nghiệp - 4 năm. Chương trình Thiết kế-Xây dựng - 1 năm.</a:t>
            </a:r>
            <a:endParaRPr sz="1200">
              <a:solidFill>
                <a:srgbClr val="AAAAAA"/>
              </a:solidFill>
              <a:latin typeface="Average"/>
              <a:ea typeface="Average"/>
              <a:cs typeface="Average"/>
              <a:sym typeface="Average"/>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97"/>
          <p:cNvSpPr txBox="1"/>
          <p:nvPr/>
        </p:nvSpPr>
        <p:spPr>
          <a:xfrm>
            <a:off x="4832400" y="869954"/>
            <a:ext cx="3999900" cy="197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CACACA"/>
                </a:solidFill>
                <a:latin typeface="Average"/>
                <a:ea typeface="Average"/>
                <a:cs typeface="Average"/>
                <a:sym typeface="Average"/>
              </a:rPr>
              <a:t>Also recommended:</a:t>
            </a:r>
            <a:endParaRPr b="1" sz="1800">
              <a:solidFill>
                <a:srgbClr val="CACACA"/>
              </a:solidFill>
              <a:latin typeface="Average"/>
              <a:ea typeface="Average"/>
              <a:cs typeface="Average"/>
              <a:sym typeface="Average"/>
            </a:endParaRPr>
          </a:p>
          <a:p>
            <a:pPr indent="-342900" lvl="0" marL="457200" rtl="0" algn="l">
              <a:lnSpc>
                <a:spcPct val="115000"/>
              </a:lnSpc>
              <a:spcBef>
                <a:spcPts val="1600"/>
              </a:spcBef>
              <a:spcAft>
                <a:spcPts val="0"/>
              </a:spcAft>
              <a:buClr>
                <a:srgbClr val="CACACA"/>
              </a:buClr>
              <a:buSzPts val="1800"/>
              <a:buFont typeface="Average"/>
              <a:buChar char="●"/>
            </a:pPr>
            <a:r>
              <a:rPr lang="en" sz="1800">
                <a:solidFill>
                  <a:srgbClr val="CACACA"/>
                </a:solidFill>
                <a:latin typeface="Average"/>
                <a:ea typeface="Average"/>
                <a:cs typeface="Average"/>
                <a:sym typeface="Average"/>
              </a:rPr>
              <a:t>Production Tech 11/12</a:t>
            </a:r>
            <a:endParaRPr sz="1800">
              <a:solidFill>
                <a:srgbClr val="CACACA"/>
              </a:solidFill>
              <a:latin typeface="Average"/>
              <a:ea typeface="Average"/>
              <a:cs typeface="Average"/>
              <a:sym typeface="Average"/>
            </a:endParaRPr>
          </a:p>
          <a:p>
            <a:pPr indent="-342900" lvl="0" marL="457200" rtl="0" algn="l">
              <a:lnSpc>
                <a:spcPct val="115000"/>
              </a:lnSpc>
              <a:spcBef>
                <a:spcPts val="0"/>
              </a:spcBef>
              <a:spcAft>
                <a:spcPts val="0"/>
              </a:spcAft>
              <a:buClr>
                <a:srgbClr val="CACACA"/>
              </a:buClr>
              <a:buSzPts val="1800"/>
              <a:buFont typeface="Average"/>
              <a:buChar char="●"/>
            </a:pPr>
            <a:r>
              <a:rPr lang="en" sz="1800">
                <a:solidFill>
                  <a:srgbClr val="CACACA"/>
                </a:solidFill>
                <a:latin typeface="Average"/>
                <a:ea typeface="Average"/>
                <a:cs typeface="Average"/>
                <a:sym typeface="Average"/>
              </a:rPr>
              <a:t>Design 11</a:t>
            </a:r>
            <a:endParaRPr sz="1800">
              <a:solidFill>
                <a:srgbClr val="CACACA"/>
              </a:solidFill>
              <a:latin typeface="Average"/>
              <a:ea typeface="Average"/>
              <a:cs typeface="Average"/>
              <a:sym typeface="Average"/>
            </a:endParaRPr>
          </a:p>
          <a:p>
            <a:pPr indent="-342900" lvl="0" marL="457200" rtl="0" algn="l">
              <a:lnSpc>
                <a:spcPct val="115000"/>
              </a:lnSpc>
              <a:spcBef>
                <a:spcPts val="0"/>
              </a:spcBef>
              <a:spcAft>
                <a:spcPts val="0"/>
              </a:spcAft>
              <a:buClr>
                <a:srgbClr val="CACACA"/>
              </a:buClr>
              <a:buSzPts val="1800"/>
              <a:buFont typeface="Average"/>
              <a:buChar char="●"/>
            </a:pPr>
            <a:r>
              <a:rPr lang="en" sz="1800">
                <a:solidFill>
                  <a:srgbClr val="CACACA"/>
                </a:solidFill>
                <a:latin typeface="Average"/>
                <a:ea typeface="Average"/>
                <a:cs typeface="Average"/>
                <a:sym typeface="Average"/>
              </a:rPr>
              <a:t>Communications Tech 11/12</a:t>
            </a:r>
            <a:endParaRPr sz="1800">
              <a:solidFill>
                <a:srgbClr val="CACACA"/>
              </a:solidFill>
              <a:latin typeface="Average"/>
              <a:ea typeface="Average"/>
              <a:cs typeface="Average"/>
              <a:sym typeface="Average"/>
            </a:endParaRPr>
          </a:p>
          <a:p>
            <a:pPr indent="0" lvl="0" marL="0" rtl="0" algn="l">
              <a:lnSpc>
                <a:spcPct val="115000"/>
              </a:lnSpc>
              <a:spcBef>
                <a:spcPts val="1600"/>
              </a:spcBef>
              <a:spcAft>
                <a:spcPts val="1600"/>
              </a:spcAft>
              <a:buNone/>
            </a:pPr>
            <a:r>
              <a:t/>
            </a:r>
            <a:endParaRPr sz="1800">
              <a:solidFill>
                <a:srgbClr val="CACACA"/>
              </a:solidFill>
              <a:latin typeface="Average"/>
              <a:ea typeface="Average"/>
              <a:cs typeface="Average"/>
              <a:sym typeface="Average"/>
            </a:endParaRPr>
          </a:p>
        </p:txBody>
      </p:sp>
      <p:sp>
        <p:nvSpPr>
          <p:cNvPr id="582" name="Google Shape;582;p97"/>
          <p:cNvSpPr txBox="1"/>
          <p:nvPr/>
        </p:nvSpPr>
        <p:spPr>
          <a:xfrm>
            <a:off x="311700" y="155296"/>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What classes should I take for Architecture?</a:t>
            </a:r>
            <a:endParaRPr sz="3600">
              <a:solidFill>
                <a:srgbClr val="FFFFFF"/>
              </a:solidFill>
              <a:latin typeface="Oswald"/>
              <a:ea typeface="Oswald"/>
              <a:cs typeface="Oswald"/>
              <a:sym typeface="Oswald"/>
            </a:endParaRPr>
          </a:p>
        </p:txBody>
      </p:sp>
      <p:sp>
        <p:nvSpPr>
          <p:cNvPr id="583" name="Google Shape;583;p97"/>
          <p:cNvSpPr txBox="1"/>
          <p:nvPr/>
        </p:nvSpPr>
        <p:spPr>
          <a:xfrm>
            <a:off x="311700" y="869951"/>
            <a:ext cx="4438800" cy="22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CACACA"/>
                </a:solidFill>
                <a:latin typeface="Average"/>
                <a:ea typeface="Average"/>
                <a:cs typeface="Average"/>
                <a:sym typeface="Average"/>
              </a:rPr>
              <a:t>Recommended by Dalhousie:</a:t>
            </a:r>
            <a:endParaRPr sz="1800">
              <a:solidFill>
                <a:srgbClr val="CACACA"/>
              </a:solidFill>
              <a:latin typeface="Average"/>
              <a:ea typeface="Average"/>
              <a:cs typeface="Average"/>
              <a:sym typeface="Average"/>
            </a:endParaRPr>
          </a:p>
          <a:p>
            <a:pPr indent="-342900" lvl="0" marL="457200" rtl="0" algn="l">
              <a:lnSpc>
                <a:spcPct val="115000"/>
              </a:lnSpc>
              <a:spcBef>
                <a:spcPts val="1600"/>
              </a:spcBef>
              <a:spcAft>
                <a:spcPts val="0"/>
              </a:spcAft>
              <a:buClr>
                <a:srgbClr val="CACACA"/>
              </a:buClr>
              <a:buSzPts val="1800"/>
              <a:buFont typeface="Average"/>
              <a:buChar char="●"/>
            </a:pPr>
            <a:r>
              <a:rPr lang="en" sz="1800">
                <a:solidFill>
                  <a:srgbClr val="CACACA"/>
                </a:solidFill>
                <a:latin typeface="Average"/>
                <a:ea typeface="Average"/>
                <a:cs typeface="Average"/>
                <a:sym typeface="Average"/>
              </a:rPr>
              <a:t>Visual Arts 10/Music 10</a:t>
            </a:r>
            <a:endParaRPr sz="1800">
              <a:solidFill>
                <a:srgbClr val="CACACA"/>
              </a:solidFill>
              <a:latin typeface="Average"/>
              <a:ea typeface="Average"/>
              <a:cs typeface="Average"/>
              <a:sym typeface="Average"/>
            </a:endParaRPr>
          </a:p>
          <a:p>
            <a:pPr indent="-342900" lvl="0" marL="457200" rtl="0" algn="l">
              <a:lnSpc>
                <a:spcPct val="115000"/>
              </a:lnSpc>
              <a:spcBef>
                <a:spcPts val="0"/>
              </a:spcBef>
              <a:spcAft>
                <a:spcPts val="0"/>
              </a:spcAft>
              <a:buClr>
                <a:srgbClr val="CACACA"/>
              </a:buClr>
              <a:buSzPts val="1800"/>
              <a:buFont typeface="Average"/>
              <a:buChar char="●"/>
            </a:pPr>
            <a:r>
              <a:rPr lang="en" sz="1800">
                <a:solidFill>
                  <a:srgbClr val="CACACA"/>
                </a:solidFill>
                <a:latin typeface="Average"/>
                <a:ea typeface="Average"/>
                <a:cs typeface="Average"/>
                <a:sym typeface="Average"/>
              </a:rPr>
              <a:t>Visual Arts/Music 11/12 or IB</a:t>
            </a:r>
            <a:endParaRPr sz="1800">
              <a:solidFill>
                <a:srgbClr val="CACACA"/>
              </a:solidFill>
              <a:latin typeface="Average"/>
              <a:ea typeface="Average"/>
              <a:cs typeface="Average"/>
              <a:sym typeface="Average"/>
            </a:endParaRPr>
          </a:p>
          <a:p>
            <a:pPr indent="-342900" lvl="0" marL="457200" rtl="0" algn="l">
              <a:lnSpc>
                <a:spcPct val="115000"/>
              </a:lnSpc>
              <a:spcBef>
                <a:spcPts val="0"/>
              </a:spcBef>
              <a:spcAft>
                <a:spcPts val="0"/>
              </a:spcAft>
              <a:buClr>
                <a:srgbClr val="CACACA"/>
              </a:buClr>
              <a:buSzPts val="1800"/>
              <a:buFont typeface="Average"/>
              <a:buChar char="●"/>
            </a:pPr>
            <a:r>
              <a:rPr lang="en" sz="1800">
                <a:solidFill>
                  <a:srgbClr val="CACACA"/>
                </a:solidFill>
                <a:latin typeface="Average"/>
                <a:ea typeface="Average"/>
                <a:cs typeface="Average"/>
                <a:sym typeface="Average"/>
              </a:rPr>
              <a:t>Math 12 or IB</a:t>
            </a:r>
            <a:endParaRPr sz="1800">
              <a:solidFill>
                <a:srgbClr val="CACACA"/>
              </a:solidFill>
              <a:latin typeface="Average"/>
              <a:ea typeface="Average"/>
              <a:cs typeface="Average"/>
              <a:sym typeface="Average"/>
            </a:endParaRPr>
          </a:p>
          <a:p>
            <a:pPr indent="-342900" lvl="0" marL="457200" rtl="0" algn="l">
              <a:lnSpc>
                <a:spcPct val="115000"/>
              </a:lnSpc>
              <a:spcBef>
                <a:spcPts val="0"/>
              </a:spcBef>
              <a:spcAft>
                <a:spcPts val="0"/>
              </a:spcAft>
              <a:buClr>
                <a:srgbClr val="CACACA"/>
              </a:buClr>
              <a:buSzPts val="1800"/>
              <a:buFont typeface="Average"/>
              <a:buChar char="●"/>
            </a:pPr>
            <a:r>
              <a:rPr lang="en" sz="1800">
                <a:solidFill>
                  <a:srgbClr val="CACACA"/>
                </a:solidFill>
                <a:latin typeface="Average"/>
                <a:ea typeface="Average"/>
                <a:cs typeface="Average"/>
                <a:sym typeface="Average"/>
              </a:rPr>
              <a:t>A science 12 or IB</a:t>
            </a:r>
            <a:endParaRPr sz="1800">
              <a:solidFill>
                <a:srgbClr val="CACACA"/>
              </a:solidFill>
              <a:latin typeface="Average"/>
              <a:ea typeface="Average"/>
              <a:cs typeface="Average"/>
              <a:sym typeface="Average"/>
            </a:endParaRPr>
          </a:p>
          <a:p>
            <a:pPr indent="-342900" lvl="0" marL="457200" rtl="0" algn="l">
              <a:lnSpc>
                <a:spcPct val="115000"/>
              </a:lnSpc>
              <a:spcBef>
                <a:spcPts val="0"/>
              </a:spcBef>
              <a:spcAft>
                <a:spcPts val="0"/>
              </a:spcAft>
              <a:buClr>
                <a:srgbClr val="CACACA"/>
              </a:buClr>
              <a:buSzPts val="1800"/>
              <a:buFont typeface="Average"/>
              <a:buChar char="●"/>
            </a:pPr>
            <a:r>
              <a:rPr lang="en" sz="1800">
                <a:solidFill>
                  <a:srgbClr val="CACACA"/>
                </a:solidFill>
                <a:latin typeface="Average"/>
                <a:ea typeface="Average"/>
                <a:cs typeface="Average"/>
                <a:sym typeface="Average"/>
              </a:rPr>
              <a:t>History and Literature classes</a:t>
            </a:r>
            <a:endParaRPr sz="1800">
              <a:solidFill>
                <a:srgbClr val="CACACA"/>
              </a:solidFill>
              <a:latin typeface="Average"/>
              <a:ea typeface="Average"/>
              <a:cs typeface="Average"/>
              <a:sym typeface="Average"/>
            </a:endParaRPr>
          </a:p>
        </p:txBody>
      </p:sp>
      <p:sp>
        <p:nvSpPr>
          <p:cNvPr descr="Translations" id="584" name="Google Shape;584;p97"/>
          <p:cNvSpPr txBox="1"/>
          <p:nvPr/>
        </p:nvSpPr>
        <p:spPr>
          <a:xfrm>
            <a:off x="162100" y="3090250"/>
            <a:ext cx="8818500" cy="37869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300">
                <a:solidFill>
                  <a:srgbClr val="AAAAAA"/>
                </a:solidFill>
                <a:latin typeface="Average"/>
                <a:ea typeface="Average"/>
                <a:cs typeface="Average"/>
                <a:sym typeface="Average"/>
              </a:rPr>
              <a:t>الفنون البصرية 10/11/12/IB أو الموسيقى 10/11/12/IB، الرياضيات 12/IB، العلوم 12/IB، ودروس التاريخ والأدب موصى بها من قبل Dalhousie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达尔豪斯大学推荐视觉艺术 10/11/12/IB 或音乐 10/11/12/IB、数学 12/IB、科学 12/IB 以及历史和文学课程</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کلاس‌های هنرهای تجسمی 10/11/12/IB یا موسیقی 10/11/12/IB، ریاضی 12/IB، A Science 12/IB و کلاس‌های تاریخ و ادبیات توسط دالاهو توصیه می‌شود.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दृश्य कला 10/11/12/आईबी या संगीत 10/11/12/आईबी, गणित 12/आईबी, ए विज्ञान 12/आईबी, और इतिहास और साहित्य कक्षाएं डलहौजी द्वारा अनुशंसित हैं</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시각 예술 10/11/12/IB 또는 음악 10/11/12/IB, 수학 12/IB, 과학 12/IB, 역사 및 문학 수업은 Dalhousie가 추천합니다.</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Далхаузи рекомендует уроки изобразительного искусства 11/10/12/IB или музыки 11/10/12/IB, математики 12/IB, естественных наук 12/IB, а также истории и литературы.</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Далхоусие препоручује часове визуелне уметности 10/11/12/ИБ или музике 10/11/12/ИБ, математике 12/ИБ, науке 12/ИБ и историје и књижевности</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Dalhousie recomienda clases de artes visuales 10/11/12/IB o música 10/11/12/IB, matemáticas 12/IB, ciencias 12/IB e historia y literatura.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Ang Visual Arts 10/11/12/IB o Music 10/11/12/IB, Math 12/IB, A science 12/IB, at History and Literature na mga klase ay inirerekomenda ng Dalhousie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Образотворче мистецтво 10/11/12/IB або музика 10/11/12/IB, математика 12/IB, природознавство 12/IB та історія та література рекомендовані Dalhousie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Các lớp Nghệ thuật Thị giác 10/11/12/IB hoặc Âm nhạc 10/11/12/IB, Toán 12/IB, Khoa học A 12/IB, và các lớp Lịch sử và Văn học được Dalhousie khuyến khích</a:t>
            </a:r>
            <a:endParaRPr sz="850">
              <a:solidFill>
                <a:srgbClr val="B7B7B7"/>
              </a:solidFill>
              <a:latin typeface="Average"/>
              <a:ea typeface="Average"/>
              <a:cs typeface="Average"/>
              <a:sym typeface="Average"/>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98"/>
          <p:cNvSpPr txBox="1"/>
          <p:nvPr/>
        </p:nvSpPr>
        <p:spPr>
          <a:xfrm>
            <a:off x="448025" y="15525"/>
            <a:ext cx="4359300" cy="763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2700" u="sng">
                <a:solidFill>
                  <a:srgbClr val="FFD966"/>
                </a:solidFill>
                <a:latin typeface="Oswald"/>
                <a:ea typeface="Oswald"/>
                <a:cs typeface="Oswald"/>
                <a:sym typeface="Oswald"/>
                <a:hlinkClick r:id="rId3">
                  <a:extLst>
                    <a:ext uri="{A12FA001-AC4F-418D-AE19-62706E023703}">
                      <ahyp:hlinkClr val="tx"/>
                    </a:ext>
                  </a:extLst>
                </a:hlinkClick>
              </a:rPr>
              <a:t>Dalhousie School of Planning</a:t>
            </a:r>
            <a:r>
              <a:rPr lang="en" sz="2700">
                <a:solidFill>
                  <a:srgbClr val="FFFFFF"/>
                </a:solidFill>
                <a:latin typeface="Oswald"/>
                <a:ea typeface="Oswald"/>
                <a:cs typeface="Oswald"/>
                <a:sym typeface="Oswald"/>
              </a:rPr>
              <a:t>: </a:t>
            </a:r>
            <a:endParaRPr sz="2700">
              <a:solidFill>
                <a:srgbClr val="FFFFFF"/>
              </a:solidFill>
              <a:latin typeface="Oswald"/>
              <a:ea typeface="Oswald"/>
              <a:cs typeface="Oswald"/>
              <a:sym typeface="Oswald"/>
            </a:endParaRPr>
          </a:p>
          <a:p>
            <a:pPr indent="0" lvl="0" marL="0" rtl="0" algn="l">
              <a:spcBef>
                <a:spcPts val="0"/>
              </a:spcBef>
              <a:spcAft>
                <a:spcPts val="0"/>
              </a:spcAft>
              <a:buNone/>
            </a:pPr>
            <a:r>
              <a:rPr lang="en" sz="2700">
                <a:solidFill>
                  <a:srgbClr val="FFFFFF"/>
                </a:solidFill>
                <a:latin typeface="Oswald"/>
                <a:ea typeface="Oswald"/>
                <a:cs typeface="Oswald"/>
                <a:sym typeface="Oswald"/>
              </a:rPr>
              <a:t>Bachelor of Community Design</a:t>
            </a:r>
            <a:endParaRPr sz="2700">
              <a:solidFill>
                <a:srgbClr val="FFFFFF"/>
              </a:solidFill>
              <a:latin typeface="Oswald"/>
              <a:ea typeface="Oswald"/>
              <a:cs typeface="Oswald"/>
              <a:sym typeface="Oswald"/>
            </a:endParaRPr>
          </a:p>
        </p:txBody>
      </p:sp>
      <p:sp>
        <p:nvSpPr>
          <p:cNvPr id="590" name="Google Shape;590;p98"/>
          <p:cNvSpPr txBox="1"/>
          <p:nvPr/>
        </p:nvSpPr>
        <p:spPr>
          <a:xfrm>
            <a:off x="4523700" y="15525"/>
            <a:ext cx="4164300" cy="3830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CACACA"/>
                </a:solidFill>
                <a:latin typeface="Average"/>
                <a:ea typeface="Average"/>
                <a:cs typeface="Average"/>
                <a:sym typeface="Average"/>
              </a:rPr>
              <a:t>Community design is highly valued by private organizations and public institutions that are looking for creative solutions for vibrant yet sustainable growth.</a:t>
            </a:r>
            <a:endParaRPr sz="1700">
              <a:solidFill>
                <a:srgbClr val="CACACA"/>
              </a:solidFill>
              <a:latin typeface="Average"/>
              <a:ea typeface="Average"/>
              <a:cs typeface="Average"/>
              <a:sym typeface="Average"/>
            </a:endParaRPr>
          </a:p>
          <a:p>
            <a:pPr indent="0" lvl="0" marL="0" rtl="0" algn="l">
              <a:lnSpc>
                <a:spcPct val="115000"/>
              </a:lnSpc>
              <a:spcBef>
                <a:spcPts val="1600"/>
              </a:spcBef>
              <a:spcAft>
                <a:spcPts val="0"/>
              </a:spcAft>
              <a:buNone/>
            </a:pPr>
            <a:r>
              <a:rPr lang="en" sz="1700">
                <a:solidFill>
                  <a:srgbClr val="CACACA"/>
                </a:solidFill>
                <a:latin typeface="Average"/>
                <a:ea typeface="Average"/>
                <a:cs typeface="Average"/>
                <a:sym typeface="Average"/>
              </a:rPr>
              <a:t>Some career options to consider:</a:t>
            </a:r>
            <a:endParaRPr sz="1700">
              <a:solidFill>
                <a:srgbClr val="CACACA"/>
              </a:solidFill>
              <a:latin typeface="Average"/>
              <a:ea typeface="Average"/>
              <a:cs typeface="Average"/>
              <a:sym typeface="Average"/>
            </a:endParaRPr>
          </a:p>
          <a:p>
            <a:pPr indent="-336550" lvl="0" marL="457200" rtl="0" algn="l">
              <a:lnSpc>
                <a:spcPct val="115000"/>
              </a:lnSpc>
              <a:spcBef>
                <a:spcPts val="1600"/>
              </a:spcBef>
              <a:spcAft>
                <a:spcPts val="0"/>
              </a:spcAft>
              <a:buClr>
                <a:srgbClr val="CACACA"/>
              </a:buClr>
              <a:buSzPts val="1700"/>
              <a:buFont typeface="Average"/>
              <a:buChar char="●"/>
            </a:pPr>
            <a:r>
              <a:rPr lang="en" sz="1700">
                <a:solidFill>
                  <a:srgbClr val="CACACA"/>
                </a:solidFill>
                <a:latin typeface="Average"/>
                <a:ea typeface="Average"/>
                <a:cs typeface="Average"/>
                <a:sym typeface="Average"/>
              </a:rPr>
              <a:t>Urban planner</a:t>
            </a:r>
            <a:endParaRPr sz="1700">
              <a:solidFill>
                <a:srgbClr val="CACACA"/>
              </a:solidFill>
              <a:latin typeface="Average"/>
              <a:ea typeface="Average"/>
              <a:cs typeface="Average"/>
              <a:sym typeface="Average"/>
            </a:endParaRPr>
          </a:p>
          <a:p>
            <a:pPr indent="-336550" lvl="0" marL="457200" rtl="0" algn="l">
              <a:lnSpc>
                <a:spcPct val="115000"/>
              </a:lnSpc>
              <a:spcBef>
                <a:spcPts val="0"/>
              </a:spcBef>
              <a:spcAft>
                <a:spcPts val="0"/>
              </a:spcAft>
              <a:buClr>
                <a:srgbClr val="CACACA"/>
              </a:buClr>
              <a:buSzPts val="1700"/>
              <a:buFont typeface="Average"/>
              <a:buChar char="●"/>
            </a:pPr>
            <a:r>
              <a:rPr lang="en" sz="1700">
                <a:solidFill>
                  <a:srgbClr val="CACACA"/>
                </a:solidFill>
                <a:latin typeface="Average"/>
                <a:ea typeface="Average"/>
                <a:cs typeface="Average"/>
                <a:sym typeface="Average"/>
              </a:rPr>
              <a:t>Development consultant</a:t>
            </a:r>
            <a:endParaRPr sz="1700">
              <a:solidFill>
                <a:srgbClr val="CACACA"/>
              </a:solidFill>
              <a:latin typeface="Average"/>
              <a:ea typeface="Average"/>
              <a:cs typeface="Average"/>
              <a:sym typeface="Average"/>
            </a:endParaRPr>
          </a:p>
          <a:p>
            <a:pPr indent="-336550" lvl="0" marL="457200" rtl="0" algn="l">
              <a:lnSpc>
                <a:spcPct val="115000"/>
              </a:lnSpc>
              <a:spcBef>
                <a:spcPts val="0"/>
              </a:spcBef>
              <a:spcAft>
                <a:spcPts val="0"/>
              </a:spcAft>
              <a:buClr>
                <a:srgbClr val="CACACA"/>
              </a:buClr>
              <a:buSzPts val="1700"/>
              <a:buFont typeface="Average"/>
              <a:buChar char="●"/>
            </a:pPr>
            <a:r>
              <a:rPr lang="en" sz="1700">
                <a:solidFill>
                  <a:srgbClr val="CACACA"/>
                </a:solidFill>
                <a:latin typeface="Average"/>
                <a:ea typeface="Average"/>
                <a:cs typeface="Average"/>
                <a:sym typeface="Average"/>
              </a:rPr>
              <a:t>Landscape architect</a:t>
            </a:r>
            <a:endParaRPr sz="1700">
              <a:solidFill>
                <a:srgbClr val="CACACA"/>
              </a:solidFill>
              <a:latin typeface="Average"/>
              <a:ea typeface="Average"/>
              <a:cs typeface="Average"/>
              <a:sym typeface="Average"/>
            </a:endParaRPr>
          </a:p>
          <a:p>
            <a:pPr indent="-336550" lvl="0" marL="457200" rtl="0" algn="l">
              <a:lnSpc>
                <a:spcPct val="115000"/>
              </a:lnSpc>
              <a:spcBef>
                <a:spcPts val="0"/>
              </a:spcBef>
              <a:spcAft>
                <a:spcPts val="0"/>
              </a:spcAft>
              <a:buClr>
                <a:srgbClr val="CACACA"/>
              </a:buClr>
              <a:buSzPts val="1700"/>
              <a:buFont typeface="Average"/>
              <a:buChar char="●"/>
            </a:pPr>
            <a:r>
              <a:rPr lang="en" sz="1700">
                <a:solidFill>
                  <a:srgbClr val="CACACA"/>
                </a:solidFill>
                <a:latin typeface="Average"/>
                <a:ea typeface="Average"/>
                <a:cs typeface="Average"/>
                <a:sym typeface="Average"/>
              </a:rPr>
              <a:t>Real estate developer</a:t>
            </a:r>
            <a:endParaRPr sz="1700">
              <a:solidFill>
                <a:srgbClr val="CACACA"/>
              </a:solidFill>
              <a:latin typeface="Average"/>
              <a:ea typeface="Average"/>
              <a:cs typeface="Average"/>
              <a:sym typeface="Average"/>
            </a:endParaRPr>
          </a:p>
        </p:txBody>
      </p:sp>
      <p:pic>
        <p:nvPicPr>
          <p:cNvPr descr="Image result for halifax center plan" id="591" name="Google Shape;591;p98"/>
          <p:cNvPicPr preferRelativeResize="0"/>
          <p:nvPr/>
        </p:nvPicPr>
        <p:blipFill rotWithShape="1">
          <a:blip r:embed="rId4">
            <a:alphaModFix/>
          </a:blip>
          <a:srcRect b="0" l="16339" r="0" t="0"/>
          <a:stretch/>
        </p:blipFill>
        <p:spPr>
          <a:xfrm>
            <a:off x="448076" y="964825"/>
            <a:ext cx="3799350" cy="2511350"/>
          </a:xfrm>
          <a:prstGeom prst="rect">
            <a:avLst/>
          </a:prstGeom>
          <a:noFill/>
          <a:ln>
            <a:noFill/>
          </a:ln>
        </p:spPr>
      </p:pic>
      <p:sp>
        <p:nvSpPr>
          <p:cNvPr descr="Translations" id="592" name="Google Shape;592;p98"/>
          <p:cNvSpPr txBox="1"/>
          <p:nvPr/>
        </p:nvSpPr>
        <p:spPr>
          <a:xfrm>
            <a:off x="125" y="3476175"/>
            <a:ext cx="9144000" cy="3381900"/>
          </a:xfrm>
          <a:prstGeom prst="rect">
            <a:avLst/>
          </a:prstGeom>
          <a:noFill/>
          <a:ln>
            <a:noFill/>
          </a:ln>
        </p:spPr>
        <p:txBody>
          <a:bodyPr anchorCtr="0" anchor="ctr" bIns="0" lIns="0" spcFirstLastPara="1" rIns="0" wrap="square" tIns="0">
            <a:noAutofit/>
          </a:bodyPr>
          <a:lstStyle/>
          <a:p>
            <a:pPr indent="0" lvl="0" marL="0" rtl="1" algn="r">
              <a:spcBef>
                <a:spcPts val="0"/>
              </a:spcBef>
              <a:spcAft>
                <a:spcPts val="0"/>
              </a:spcAft>
              <a:buNone/>
            </a:pPr>
            <a:r>
              <a:rPr lang="en" sz="1350">
                <a:solidFill>
                  <a:srgbClr val="AAAAAA"/>
                </a:solidFill>
                <a:latin typeface="Average"/>
                <a:ea typeface="Average"/>
                <a:cs typeface="Average"/>
                <a:sym typeface="Average"/>
              </a:rPr>
              <a:t>الخيارات المهنية لتصميم المجتمع: مخطط حضري، مستشار تطوير، مهندس مناظر طبيعية، أو مطور عقاري.</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社区设计职业选择：城市规划师、开发顾问、景观设计师或房地产开发商。</a:t>
            </a:r>
            <a:endParaRPr sz="1350">
              <a:solidFill>
                <a:srgbClr val="AAAAAA"/>
              </a:solidFill>
              <a:latin typeface="Average"/>
              <a:ea typeface="Average"/>
              <a:cs typeface="Average"/>
              <a:sym typeface="Average"/>
            </a:endParaRPr>
          </a:p>
          <a:p>
            <a:pPr indent="0" lvl="0" marL="0" rtl="1" algn="r">
              <a:spcBef>
                <a:spcPts val="0"/>
              </a:spcBef>
              <a:spcAft>
                <a:spcPts val="0"/>
              </a:spcAft>
              <a:buNone/>
            </a:pPr>
            <a:r>
              <a:rPr lang="en" sz="1350">
                <a:solidFill>
                  <a:srgbClr val="AAAAAA"/>
                </a:solidFill>
                <a:latin typeface="Average"/>
                <a:ea typeface="Average"/>
                <a:cs typeface="Average"/>
                <a:sym typeface="Average"/>
              </a:rPr>
              <a:t>گزینه های شغلی طراحی جامعه: برنامه ریز شهری، مشاور توسعه، معمار منظر یا توسعه دهنده املاک و مستغلات.</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सामुदायिक डिज़ाइन करियर विकल्प: शहरी योजनाकार, विकास सलाहकार, लैंडस्केप आर्किटेक्ट, या रियल एस्टेट डेवलपर।</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커뮤니티 디자인 직업 옵션: 도시 계획가, 개발 컨설턴트, 조경사, 부동산 개발자.</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Варианты карьеры в области общественного дизайна: градостроитель, консультант по развитию, ландшафтный архитектор или застройщик.</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Опције каријере за дизајн заједнице: урбаниста, консултант за развој, пејзажни архитекта или програмер некретнина.</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Opciones de carrera en diseño comunitario: urbanista, consultor de desarrollo, arquitecto paisajista o promotor inmobiliario.</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Mga opsyon sa karera sa disenyo ng komunidad: tagaplano ng lunsod, consultant sa pag-unlad, arkitekto ng landscape, o developer ng real estate.</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Варіанти кар’єри в галузі громадського дизайну: містобудівник, консультант із розвитку, ландшафтний архітектор або забудовник.</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 sz="1350">
                <a:solidFill>
                  <a:srgbClr val="AAAAAA"/>
                </a:solidFill>
                <a:latin typeface="Average"/>
                <a:ea typeface="Average"/>
                <a:cs typeface="Average"/>
                <a:sym typeface="Average"/>
              </a:rPr>
              <a:t>Các lựa chọn nghề nghiệp thiết kế cộng đồng: nhà quy hoạch đô thị, nhà tư vấn phát triển, kiến ​​trúc sư cảnh quan hoặc nhà phát triển bất động sản.</a:t>
            </a:r>
            <a:endParaRPr sz="1350">
              <a:solidFill>
                <a:srgbClr val="B7B7B7"/>
              </a:solidFill>
              <a:latin typeface="Average"/>
              <a:ea typeface="Average"/>
              <a:cs typeface="Average"/>
              <a:sym typeface="Average"/>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99"/>
          <p:cNvSpPr txBox="1"/>
          <p:nvPr/>
        </p:nvSpPr>
        <p:spPr>
          <a:xfrm>
            <a:off x="4832400" y="927029"/>
            <a:ext cx="3999900" cy="236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300">
                <a:solidFill>
                  <a:srgbClr val="CACACA"/>
                </a:solidFill>
                <a:latin typeface="Average"/>
                <a:ea typeface="Average"/>
                <a:cs typeface="Average"/>
                <a:sym typeface="Average"/>
              </a:rPr>
              <a:t>Also recommended:</a:t>
            </a:r>
            <a:endParaRPr b="1" sz="2300">
              <a:solidFill>
                <a:srgbClr val="CACACA"/>
              </a:solidFill>
              <a:latin typeface="Average"/>
              <a:ea typeface="Average"/>
              <a:cs typeface="Average"/>
              <a:sym typeface="Average"/>
            </a:endParaRPr>
          </a:p>
          <a:p>
            <a:pPr indent="-374650" lvl="0" marL="457200" rtl="0" algn="l">
              <a:lnSpc>
                <a:spcPct val="115000"/>
              </a:lnSpc>
              <a:spcBef>
                <a:spcPts val="1600"/>
              </a:spcBef>
              <a:spcAft>
                <a:spcPts val="0"/>
              </a:spcAft>
              <a:buClr>
                <a:srgbClr val="CACACA"/>
              </a:buClr>
              <a:buSzPts val="2300"/>
              <a:buFont typeface="Average"/>
              <a:buChar char="●"/>
            </a:pPr>
            <a:r>
              <a:rPr lang="en" sz="2300">
                <a:solidFill>
                  <a:srgbClr val="CACACA"/>
                </a:solidFill>
                <a:latin typeface="Average"/>
                <a:ea typeface="Average"/>
                <a:cs typeface="Average"/>
                <a:sym typeface="Average"/>
              </a:rPr>
              <a:t>Visual Arts</a:t>
            </a:r>
            <a:endParaRPr sz="2300">
              <a:solidFill>
                <a:srgbClr val="CACACA"/>
              </a:solidFill>
              <a:latin typeface="Average"/>
              <a:ea typeface="Average"/>
              <a:cs typeface="Average"/>
              <a:sym typeface="Average"/>
            </a:endParaRPr>
          </a:p>
          <a:p>
            <a:pPr indent="-374650" lvl="0" marL="457200" rtl="0" algn="l">
              <a:lnSpc>
                <a:spcPct val="115000"/>
              </a:lnSpc>
              <a:spcBef>
                <a:spcPts val="0"/>
              </a:spcBef>
              <a:spcAft>
                <a:spcPts val="0"/>
              </a:spcAft>
              <a:buClr>
                <a:srgbClr val="CACACA"/>
              </a:buClr>
              <a:buSzPts val="2300"/>
              <a:buFont typeface="Average"/>
              <a:buChar char="●"/>
            </a:pPr>
            <a:r>
              <a:rPr lang="en" sz="2300">
                <a:solidFill>
                  <a:srgbClr val="CACACA"/>
                </a:solidFill>
                <a:latin typeface="Average"/>
                <a:ea typeface="Average"/>
                <a:cs typeface="Average"/>
                <a:sym typeface="Average"/>
              </a:rPr>
              <a:t>Design 11</a:t>
            </a:r>
            <a:endParaRPr sz="2300">
              <a:solidFill>
                <a:srgbClr val="CACACA"/>
              </a:solidFill>
              <a:latin typeface="Average"/>
              <a:ea typeface="Average"/>
              <a:cs typeface="Average"/>
              <a:sym typeface="Average"/>
            </a:endParaRPr>
          </a:p>
          <a:p>
            <a:pPr indent="-374650" lvl="0" marL="457200" rtl="0" algn="l">
              <a:lnSpc>
                <a:spcPct val="115000"/>
              </a:lnSpc>
              <a:spcBef>
                <a:spcPts val="0"/>
              </a:spcBef>
              <a:spcAft>
                <a:spcPts val="0"/>
              </a:spcAft>
              <a:buClr>
                <a:srgbClr val="CACACA"/>
              </a:buClr>
              <a:buSzPts val="2300"/>
              <a:buFont typeface="Average"/>
              <a:buChar char="●"/>
            </a:pPr>
            <a:r>
              <a:rPr lang="en" sz="2300">
                <a:solidFill>
                  <a:srgbClr val="CACACA"/>
                </a:solidFill>
                <a:latin typeface="Average"/>
                <a:ea typeface="Average"/>
                <a:cs typeface="Average"/>
                <a:sym typeface="Average"/>
              </a:rPr>
              <a:t>Communications Tech 11/12</a:t>
            </a:r>
            <a:endParaRPr sz="2300">
              <a:solidFill>
                <a:srgbClr val="CACACA"/>
              </a:solidFill>
              <a:latin typeface="Average"/>
              <a:ea typeface="Average"/>
              <a:cs typeface="Average"/>
              <a:sym typeface="Average"/>
            </a:endParaRPr>
          </a:p>
          <a:p>
            <a:pPr indent="0" lvl="0" marL="0" rtl="0" algn="l">
              <a:lnSpc>
                <a:spcPct val="115000"/>
              </a:lnSpc>
              <a:spcBef>
                <a:spcPts val="1600"/>
              </a:spcBef>
              <a:spcAft>
                <a:spcPts val="1600"/>
              </a:spcAft>
              <a:buNone/>
            </a:pPr>
            <a:r>
              <a:t/>
            </a:r>
            <a:endParaRPr sz="2300">
              <a:solidFill>
                <a:srgbClr val="CACACA"/>
              </a:solidFill>
              <a:latin typeface="Average"/>
              <a:ea typeface="Average"/>
              <a:cs typeface="Average"/>
              <a:sym typeface="Average"/>
            </a:endParaRPr>
          </a:p>
        </p:txBody>
      </p:sp>
      <p:sp>
        <p:nvSpPr>
          <p:cNvPr id="598" name="Google Shape;598;p99"/>
          <p:cNvSpPr txBox="1"/>
          <p:nvPr/>
        </p:nvSpPr>
        <p:spPr>
          <a:xfrm>
            <a:off x="311700" y="59967"/>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What classes should I take for Planning?</a:t>
            </a:r>
            <a:endParaRPr sz="3600">
              <a:solidFill>
                <a:srgbClr val="FFFFFF"/>
              </a:solidFill>
              <a:latin typeface="Oswald"/>
              <a:ea typeface="Oswald"/>
              <a:cs typeface="Oswald"/>
              <a:sym typeface="Oswald"/>
            </a:endParaRPr>
          </a:p>
        </p:txBody>
      </p:sp>
      <p:sp>
        <p:nvSpPr>
          <p:cNvPr id="599" name="Google Shape;599;p99"/>
          <p:cNvSpPr txBox="1"/>
          <p:nvPr/>
        </p:nvSpPr>
        <p:spPr>
          <a:xfrm>
            <a:off x="311700" y="927029"/>
            <a:ext cx="4235400" cy="236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300">
                <a:solidFill>
                  <a:srgbClr val="CACACA"/>
                </a:solidFill>
                <a:latin typeface="Average"/>
                <a:ea typeface="Average"/>
                <a:cs typeface="Average"/>
                <a:sym typeface="Average"/>
              </a:rPr>
              <a:t>Strongly recommended:</a:t>
            </a:r>
            <a:endParaRPr sz="2300">
              <a:solidFill>
                <a:srgbClr val="CACACA"/>
              </a:solidFill>
              <a:latin typeface="Average"/>
              <a:ea typeface="Average"/>
              <a:cs typeface="Average"/>
              <a:sym typeface="Average"/>
            </a:endParaRPr>
          </a:p>
          <a:p>
            <a:pPr indent="-374650" lvl="0" marL="457200" rtl="0" algn="l">
              <a:lnSpc>
                <a:spcPct val="115000"/>
              </a:lnSpc>
              <a:spcBef>
                <a:spcPts val="1600"/>
              </a:spcBef>
              <a:spcAft>
                <a:spcPts val="0"/>
              </a:spcAft>
              <a:buClr>
                <a:srgbClr val="CACACA"/>
              </a:buClr>
              <a:buSzPts val="2300"/>
              <a:buFont typeface="Average"/>
              <a:buChar char="●"/>
            </a:pPr>
            <a:r>
              <a:rPr lang="en" sz="2300">
                <a:solidFill>
                  <a:srgbClr val="CACACA"/>
                </a:solidFill>
                <a:latin typeface="Average"/>
                <a:ea typeface="Average"/>
                <a:cs typeface="Average"/>
                <a:sym typeface="Average"/>
              </a:rPr>
              <a:t>English 12</a:t>
            </a:r>
            <a:endParaRPr sz="2300">
              <a:solidFill>
                <a:srgbClr val="CACACA"/>
              </a:solidFill>
              <a:latin typeface="Average"/>
              <a:ea typeface="Average"/>
              <a:cs typeface="Average"/>
              <a:sym typeface="Average"/>
            </a:endParaRPr>
          </a:p>
          <a:p>
            <a:pPr indent="-374650" lvl="0" marL="457200" rtl="0" algn="l">
              <a:lnSpc>
                <a:spcPct val="115000"/>
              </a:lnSpc>
              <a:spcBef>
                <a:spcPts val="0"/>
              </a:spcBef>
              <a:spcAft>
                <a:spcPts val="0"/>
              </a:spcAft>
              <a:buClr>
                <a:srgbClr val="CACACA"/>
              </a:buClr>
              <a:buSzPts val="2300"/>
              <a:buFont typeface="Average"/>
              <a:buChar char="●"/>
            </a:pPr>
            <a:r>
              <a:rPr lang="en" sz="2300">
                <a:solidFill>
                  <a:srgbClr val="CACACA"/>
                </a:solidFill>
                <a:latin typeface="Average"/>
                <a:ea typeface="Average"/>
                <a:cs typeface="Average"/>
                <a:sym typeface="Average"/>
              </a:rPr>
              <a:t>Math 12 or better</a:t>
            </a:r>
            <a:endParaRPr sz="2300">
              <a:solidFill>
                <a:srgbClr val="CACACA"/>
              </a:solidFill>
              <a:latin typeface="Average"/>
              <a:ea typeface="Average"/>
              <a:cs typeface="Average"/>
              <a:sym typeface="Average"/>
            </a:endParaRPr>
          </a:p>
          <a:p>
            <a:pPr indent="-374650" lvl="0" marL="457200" rtl="0" algn="l">
              <a:lnSpc>
                <a:spcPct val="115000"/>
              </a:lnSpc>
              <a:spcBef>
                <a:spcPts val="0"/>
              </a:spcBef>
              <a:spcAft>
                <a:spcPts val="0"/>
              </a:spcAft>
              <a:buClr>
                <a:srgbClr val="CACACA"/>
              </a:buClr>
              <a:buSzPts val="2300"/>
              <a:buFont typeface="Average"/>
              <a:buChar char="●"/>
            </a:pPr>
            <a:r>
              <a:rPr lang="en" sz="2300">
                <a:solidFill>
                  <a:srgbClr val="CACACA"/>
                </a:solidFill>
                <a:latin typeface="Average"/>
                <a:ea typeface="Average"/>
                <a:cs typeface="Average"/>
                <a:sym typeface="Average"/>
              </a:rPr>
              <a:t>A grade 12 Science</a:t>
            </a:r>
            <a:endParaRPr sz="2300">
              <a:solidFill>
                <a:srgbClr val="CACACA"/>
              </a:solidFill>
              <a:latin typeface="Average"/>
              <a:ea typeface="Average"/>
              <a:cs typeface="Average"/>
              <a:sym typeface="Average"/>
            </a:endParaRPr>
          </a:p>
        </p:txBody>
      </p:sp>
      <p:sp>
        <p:nvSpPr>
          <p:cNvPr descr="Translations" id="600" name="Google Shape;600;p99"/>
          <p:cNvSpPr txBox="1"/>
          <p:nvPr/>
        </p:nvSpPr>
        <p:spPr>
          <a:xfrm>
            <a:off x="493775" y="3319100"/>
            <a:ext cx="7994400" cy="3538800"/>
          </a:xfrm>
          <a:prstGeom prst="rect">
            <a:avLst/>
          </a:prstGeom>
          <a:noFill/>
          <a:ln>
            <a:noFill/>
          </a:ln>
        </p:spPr>
        <p:txBody>
          <a:bodyPr anchorCtr="0" anchor="ctr" bIns="0" lIns="0" spcFirstLastPara="1" rIns="0" wrap="square" tIns="0">
            <a:noAutofit/>
          </a:bodyPr>
          <a:lstStyle/>
          <a:p>
            <a:pPr indent="0" lvl="0" marL="0" rtl="1" algn="r">
              <a:spcBef>
                <a:spcPts val="0"/>
              </a:spcBef>
              <a:spcAft>
                <a:spcPts val="0"/>
              </a:spcAft>
              <a:buNone/>
            </a:pPr>
            <a:r>
              <a:rPr lang="en" sz="1600">
                <a:solidFill>
                  <a:srgbClr val="AAAAAA"/>
                </a:solidFill>
                <a:latin typeface="Average"/>
                <a:ea typeface="Average"/>
                <a:cs typeface="Average"/>
                <a:sym typeface="Average"/>
              </a:rPr>
              <a:t>يوصى بشدة باللغة الإنجليزية 12 والرياضيات 12 أو أفضل والصف 12 في العلوم.</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强烈建议英语 12 级、数学 12 级或以上以及科学 12 级。</a:t>
            </a:r>
            <a:endParaRPr sz="1600">
              <a:solidFill>
                <a:srgbClr val="AAAAAA"/>
              </a:solidFill>
              <a:latin typeface="Average"/>
              <a:ea typeface="Average"/>
              <a:cs typeface="Average"/>
              <a:sym typeface="Average"/>
            </a:endParaRPr>
          </a:p>
          <a:p>
            <a:pPr indent="0" lvl="0" marL="0" rtl="1" algn="r">
              <a:spcBef>
                <a:spcPts val="0"/>
              </a:spcBef>
              <a:spcAft>
                <a:spcPts val="0"/>
              </a:spcAft>
              <a:buNone/>
            </a:pPr>
            <a:r>
              <a:rPr lang="en" sz="1600">
                <a:solidFill>
                  <a:srgbClr val="AAAAAA"/>
                </a:solidFill>
                <a:latin typeface="Average"/>
                <a:ea typeface="Average"/>
                <a:cs typeface="Average"/>
                <a:sym typeface="Average"/>
              </a:rPr>
              <a:t>انگلیسی 12، ریاضی 12 یا بهتر، و پایه 12 علوم به شدت توصیه می شود.</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अंग्रेजी 12, गणित 12 या बेहतर, और ग्रेड 12 विज्ञान की दृढ़ता से अनुशंसा की जाती है।</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영어 12, 수학 12 이상, 과학 12학년을 적극 권장합니다.</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Настоятельно рекомендуется уровень английского языка 12, математика 12 или выше и естествознание 12 класса.</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Препоручују се енглески 12, математика 12 или бољи и 12. разред природних наука.</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Se recomienda encarecidamente inglés 12, matemáticas 12 o mejor y ciencias de 12º grado.</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Ang English 12, Math 12 o mas mataas, at isang grade 12 Science ay lubos na inirerekomenda.</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Англійська мова 12, математика 12 або вище та 12 клас природничих наук настійно рекомендуються.</a:t>
            </a:r>
            <a:endParaRPr sz="1600">
              <a:solidFill>
                <a:srgbClr val="AAAAAA"/>
              </a:solidFill>
              <a:latin typeface="Average"/>
              <a:ea typeface="Average"/>
              <a:cs typeface="Average"/>
              <a:sym typeface="Average"/>
            </a:endParaRPr>
          </a:p>
          <a:p>
            <a:pPr indent="0" lvl="0" marL="0" rtl="0" algn="l">
              <a:spcBef>
                <a:spcPts val="0"/>
              </a:spcBef>
              <a:spcAft>
                <a:spcPts val="0"/>
              </a:spcAft>
              <a:buNone/>
            </a:pPr>
            <a:r>
              <a:rPr lang="en" sz="1600">
                <a:solidFill>
                  <a:srgbClr val="AAAAAA"/>
                </a:solidFill>
                <a:latin typeface="Average"/>
                <a:ea typeface="Average"/>
                <a:cs typeface="Average"/>
                <a:sym typeface="Average"/>
              </a:rPr>
              <a:t>Khuyến khích học tiếng Anh 12, Toán 12 trở lên và môn Khoa học lớp 12.</a:t>
            </a:r>
            <a:endParaRPr sz="1450">
              <a:solidFill>
                <a:srgbClr val="B7B7B7"/>
              </a:solidFill>
              <a:latin typeface="Average"/>
              <a:ea typeface="Average"/>
              <a:cs typeface="Average"/>
              <a:sym typeface="Average"/>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100"/>
          <p:cNvSpPr txBox="1"/>
          <p:nvPr/>
        </p:nvSpPr>
        <p:spPr>
          <a:xfrm>
            <a:off x="633575" y="2859850"/>
            <a:ext cx="35121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Oswald"/>
                <a:ea typeface="Oswald"/>
                <a:cs typeface="Oswald"/>
                <a:sym typeface="Oswald"/>
              </a:rPr>
              <a:t>Dalhousie: </a:t>
            </a:r>
            <a:endParaRPr sz="18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School of </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Architecture</a:t>
            </a:r>
            <a:endParaRPr sz="1800">
              <a:solidFill>
                <a:srgbClr val="FFFFFF"/>
              </a:solidFill>
              <a:latin typeface="Oswald"/>
              <a:ea typeface="Oswald"/>
              <a:cs typeface="Oswald"/>
              <a:sym typeface="Oswald"/>
            </a:endParaRPr>
          </a:p>
        </p:txBody>
      </p:sp>
      <p:sp>
        <p:nvSpPr>
          <p:cNvPr id="606" name="Google Shape;606;p100"/>
          <p:cNvSpPr txBox="1"/>
          <p:nvPr/>
        </p:nvSpPr>
        <p:spPr>
          <a:xfrm>
            <a:off x="2751925" y="2508600"/>
            <a:ext cx="5669100" cy="21684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800">
                <a:solidFill>
                  <a:srgbClr val="F3F3F3"/>
                </a:solidFill>
                <a:latin typeface="Open Sans"/>
                <a:ea typeface="Open Sans"/>
                <a:cs typeface="Open Sans"/>
                <a:sym typeface="Open Sans"/>
              </a:rPr>
              <a:t>2+ years of university, </a:t>
            </a:r>
            <a:r>
              <a:rPr lang="en" sz="1800">
                <a:solidFill>
                  <a:srgbClr val="F3F3F3"/>
                </a:solidFill>
                <a:latin typeface="Open Sans"/>
                <a:ea typeface="Open Sans"/>
                <a:cs typeface="Open Sans"/>
                <a:sym typeface="Open Sans"/>
              </a:rPr>
              <a:t>(B- or better), including:</a:t>
            </a:r>
            <a:endParaRPr sz="18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8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800">
                <a:solidFill>
                  <a:srgbClr val="F3F3F3"/>
                </a:solidFill>
                <a:latin typeface="Open Sans"/>
                <a:ea typeface="Open Sans"/>
                <a:cs typeface="Open Sans"/>
                <a:sym typeface="Open Sans"/>
              </a:rPr>
              <a:t>1 full course in Math or Science</a:t>
            </a:r>
            <a:endParaRPr sz="18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800">
                <a:solidFill>
                  <a:srgbClr val="F3F3F3"/>
                </a:solidFill>
                <a:latin typeface="Open Sans"/>
                <a:ea typeface="Open Sans"/>
                <a:cs typeface="Open Sans"/>
                <a:sym typeface="Open Sans"/>
              </a:rPr>
              <a:t>1 full course in Humanities or Social Sciences</a:t>
            </a:r>
            <a:endParaRPr sz="18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800">
                <a:solidFill>
                  <a:srgbClr val="F3F3F3"/>
                </a:solidFill>
                <a:latin typeface="Open Sans"/>
                <a:ea typeface="Open Sans"/>
                <a:cs typeface="Open Sans"/>
                <a:sym typeface="Open Sans"/>
              </a:rPr>
              <a:t>½ course in writing intensive course</a:t>
            </a:r>
            <a:endParaRPr sz="18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800">
                <a:solidFill>
                  <a:srgbClr val="F3F3F3"/>
                </a:solidFill>
                <a:latin typeface="Open Sans"/>
                <a:ea typeface="Open Sans"/>
                <a:cs typeface="Open Sans"/>
                <a:sym typeface="Open Sans"/>
              </a:rPr>
              <a:t>+</a:t>
            </a:r>
            <a:endParaRPr sz="18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en" sz="1800">
                <a:solidFill>
                  <a:srgbClr val="F3F3F3"/>
                </a:solidFill>
                <a:latin typeface="Open Sans"/>
                <a:ea typeface="Open Sans"/>
                <a:cs typeface="Open Sans"/>
                <a:sym typeface="Open Sans"/>
              </a:rPr>
              <a:t>A Successful Portfolio</a:t>
            </a:r>
            <a:endParaRPr b="1" sz="1800">
              <a:solidFill>
                <a:srgbClr val="F3F3F3"/>
              </a:solidFill>
              <a:latin typeface="Open Sans"/>
              <a:ea typeface="Open Sans"/>
              <a:cs typeface="Open Sans"/>
              <a:sym typeface="Open Sans"/>
            </a:endParaRPr>
          </a:p>
        </p:txBody>
      </p:sp>
      <p:sp>
        <p:nvSpPr>
          <p:cNvPr id="607" name="Google Shape;607;p100"/>
          <p:cNvSpPr txBox="1"/>
          <p:nvPr/>
        </p:nvSpPr>
        <p:spPr>
          <a:xfrm>
            <a:off x="2751925" y="5515625"/>
            <a:ext cx="5669100" cy="7635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800">
                <a:solidFill>
                  <a:srgbClr val="F3F3F3"/>
                </a:solidFill>
                <a:latin typeface="Open Sans"/>
                <a:ea typeface="Open Sans"/>
                <a:cs typeface="Open Sans"/>
                <a:sym typeface="Open Sans"/>
              </a:rPr>
              <a:t>BEDS/MArch </a:t>
            </a:r>
            <a:r>
              <a:rPr lang="en" sz="1800">
                <a:solidFill>
                  <a:srgbClr val="F3F3F3"/>
                </a:solidFill>
                <a:latin typeface="Open Sans"/>
                <a:ea typeface="Open Sans"/>
                <a:cs typeface="Open Sans"/>
                <a:sym typeface="Open Sans"/>
              </a:rPr>
              <a:t>Professional architecture program</a:t>
            </a:r>
            <a:endParaRPr sz="18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800">
                <a:solidFill>
                  <a:srgbClr val="F3F3F3"/>
                </a:solidFill>
                <a:latin typeface="Open Sans"/>
                <a:ea typeface="Open Sans"/>
                <a:cs typeface="Open Sans"/>
                <a:sym typeface="Open Sans"/>
              </a:rPr>
              <a:t>4 more years</a:t>
            </a:r>
            <a:endParaRPr sz="1800">
              <a:solidFill>
                <a:srgbClr val="F3F3F3"/>
              </a:solidFill>
              <a:latin typeface="Open Sans"/>
              <a:ea typeface="Open Sans"/>
              <a:cs typeface="Open Sans"/>
              <a:sym typeface="Open Sans"/>
            </a:endParaRPr>
          </a:p>
        </p:txBody>
      </p:sp>
      <p:cxnSp>
        <p:nvCxnSpPr>
          <p:cNvPr id="608" name="Google Shape;608;p100"/>
          <p:cNvCxnSpPr/>
          <p:nvPr/>
        </p:nvCxnSpPr>
        <p:spPr>
          <a:xfrm>
            <a:off x="5586475" y="4677000"/>
            <a:ext cx="0" cy="838500"/>
          </a:xfrm>
          <a:prstGeom prst="straightConnector1">
            <a:avLst/>
          </a:prstGeom>
          <a:noFill/>
          <a:ln cap="flat" cmpd="sng" w="28575">
            <a:solidFill>
              <a:srgbClr val="D9D9D9"/>
            </a:solidFill>
            <a:prstDash val="solid"/>
            <a:round/>
            <a:headEnd len="med" w="med" type="none"/>
            <a:tailEnd len="med" w="med" type="triangle"/>
          </a:ln>
        </p:spPr>
      </p:cxnSp>
      <p:cxnSp>
        <p:nvCxnSpPr>
          <p:cNvPr id="609" name="Google Shape;609;p100"/>
          <p:cNvCxnSpPr/>
          <p:nvPr/>
        </p:nvCxnSpPr>
        <p:spPr>
          <a:xfrm>
            <a:off x="5581675" y="1441525"/>
            <a:ext cx="4800" cy="1067100"/>
          </a:xfrm>
          <a:prstGeom prst="straightConnector1">
            <a:avLst/>
          </a:prstGeom>
          <a:noFill/>
          <a:ln cap="flat" cmpd="sng" w="28575">
            <a:solidFill>
              <a:srgbClr val="D9D9D9"/>
            </a:solidFill>
            <a:prstDash val="solid"/>
            <a:round/>
            <a:headEnd len="med" w="med" type="none"/>
            <a:tailEnd len="med" w="med" type="triangle"/>
          </a:ln>
        </p:spPr>
      </p:cxnSp>
      <p:sp>
        <p:nvSpPr>
          <p:cNvPr id="610" name="Google Shape;610;p100"/>
          <p:cNvSpPr txBox="1"/>
          <p:nvPr/>
        </p:nvSpPr>
        <p:spPr>
          <a:xfrm>
            <a:off x="2747125" y="747325"/>
            <a:ext cx="5669100" cy="694200"/>
          </a:xfrm>
          <a:prstGeom prst="rect">
            <a:avLst/>
          </a:prstGeom>
          <a:noFill/>
          <a:ln cap="flat" cmpd="sng" w="28575">
            <a:solidFill>
              <a:srgbClr val="D9D9D9"/>
            </a:solidFill>
            <a:prstDash val="dot"/>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i="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en" sz="1800">
                <a:solidFill>
                  <a:srgbClr val="F3F3F3"/>
                </a:solidFill>
                <a:latin typeface="Open Sans"/>
                <a:ea typeface="Open Sans"/>
                <a:cs typeface="Open Sans"/>
                <a:sym typeface="Open Sans"/>
              </a:rPr>
              <a:t>High School with good grades.</a:t>
            </a:r>
            <a:endParaRPr sz="18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i="1" sz="1600">
              <a:solidFill>
                <a:srgbClr val="F3F3F3"/>
              </a:solidFill>
              <a:latin typeface="Open Sans"/>
              <a:ea typeface="Open Sans"/>
              <a:cs typeface="Open Sans"/>
              <a:sym typeface="Open Sans"/>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descr="All text" id="615" name="Google Shape;615;p101"/>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000" u="sng">
                <a:solidFill>
                  <a:srgbClr val="FFD966"/>
                </a:solidFill>
                <a:latin typeface="Oswald"/>
                <a:ea typeface="Oswald"/>
                <a:cs typeface="Oswald"/>
                <a:sym typeface="Oswald"/>
                <a:hlinkClick r:id="rId3">
                  <a:extLst>
                    <a:ext uri="{A12FA001-AC4F-418D-AE19-62706E023703}">
                      <ahyp:hlinkClr val="tx"/>
                    </a:ext>
                  </a:extLst>
                </a:hlinkClick>
              </a:rPr>
              <a:t>Entrance Portfolio</a:t>
            </a:r>
            <a:r>
              <a:rPr lang="en" sz="3000">
                <a:solidFill>
                  <a:srgbClr val="FFFFFF"/>
                </a:solidFill>
                <a:latin typeface="Oswald"/>
                <a:ea typeface="Oswald"/>
                <a:cs typeface="Oswald"/>
                <a:sym typeface="Oswald"/>
              </a:rPr>
              <a:t> for Dalhousie’s School of Architecture</a:t>
            </a:r>
            <a:endParaRPr sz="3000">
              <a:solidFill>
                <a:srgbClr val="FFFFFF"/>
              </a:solidFill>
              <a:latin typeface="Oswald"/>
              <a:ea typeface="Oswald"/>
              <a:cs typeface="Oswald"/>
              <a:sym typeface="Oswald"/>
            </a:endParaRPr>
          </a:p>
          <a:p>
            <a:pPr indent="0" lvl="0" marL="0" rtl="0" algn="l">
              <a:spcBef>
                <a:spcPts val="0"/>
              </a:spcBef>
              <a:spcAft>
                <a:spcPts val="0"/>
              </a:spcAft>
              <a:buNone/>
            </a:pPr>
            <a:r>
              <a:t/>
            </a:r>
            <a:endParaRPr sz="3000">
              <a:solidFill>
                <a:srgbClr val="FFFFFF"/>
              </a:solidFill>
              <a:latin typeface="Oswald"/>
              <a:ea typeface="Oswald"/>
              <a:cs typeface="Oswald"/>
              <a:sym typeface="Oswald"/>
            </a:endParaRPr>
          </a:p>
          <a:p>
            <a:pPr indent="-419100" lvl="0" marL="457200" rtl="0" algn="l">
              <a:lnSpc>
                <a:spcPct val="115000"/>
              </a:lnSpc>
              <a:spcBef>
                <a:spcPts val="0"/>
              </a:spcBef>
              <a:spcAft>
                <a:spcPts val="0"/>
              </a:spcAft>
              <a:buClr>
                <a:srgbClr val="CACACA"/>
              </a:buClr>
              <a:buSzPts val="3000"/>
              <a:buFont typeface="Average"/>
              <a:buChar char="●"/>
            </a:pPr>
            <a:r>
              <a:rPr lang="en" sz="3000">
                <a:solidFill>
                  <a:srgbClr val="CACACA"/>
                </a:solidFill>
                <a:latin typeface="Average"/>
                <a:ea typeface="Average"/>
                <a:cs typeface="Average"/>
                <a:sym typeface="Average"/>
              </a:rPr>
              <a:t>Transcripts</a:t>
            </a:r>
            <a:endParaRPr sz="3000">
              <a:solidFill>
                <a:srgbClr val="CACACA"/>
              </a:solidFill>
              <a:latin typeface="Average"/>
              <a:ea typeface="Average"/>
              <a:cs typeface="Average"/>
              <a:sym typeface="Average"/>
            </a:endParaRPr>
          </a:p>
          <a:p>
            <a:pPr indent="-419100" lvl="0" marL="457200" rtl="0" algn="l">
              <a:lnSpc>
                <a:spcPct val="115000"/>
              </a:lnSpc>
              <a:spcBef>
                <a:spcPts val="0"/>
              </a:spcBef>
              <a:spcAft>
                <a:spcPts val="0"/>
              </a:spcAft>
              <a:buClr>
                <a:srgbClr val="CACACA"/>
              </a:buClr>
              <a:buSzPts val="3000"/>
              <a:buFont typeface="Average"/>
              <a:buChar char="●"/>
            </a:pPr>
            <a:r>
              <a:rPr b="1" lang="en" sz="3000">
                <a:solidFill>
                  <a:srgbClr val="FFFFFF"/>
                </a:solidFill>
                <a:latin typeface="Average"/>
                <a:ea typeface="Average"/>
                <a:cs typeface="Average"/>
                <a:sym typeface="Average"/>
              </a:rPr>
              <a:t>10-15 artworks/design projects</a:t>
            </a:r>
            <a:r>
              <a:rPr b="1" lang="en" sz="3000">
                <a:solidFill>
                  <a:srgbClr val="CACACA"/>
                </a:solidFill>
                <a:latin typeface="Average"/>
                <a:ea typeface="Average"/>
                <a:cs typeface="Average"/>
                <a:sym typeface="Average"/>
              </a:rPr>
              <a:t> </a:t>
            </a:r>
            <a:r>
              <a:rPr lang="en" sz="3000">
                <a:solidFill>
                  <a:srgbClr val="CACACA"/>
                </a:solidFill>
                <a:latin typeface="Average"/>
                <a:ea typeface="Average"/>
                <a:cs typeface="Average"/>
                <a:sym typeface="Average"/>
              </a:rPr>
              <a:t>that demonstrate your creativity and/or artistic skill. It may include free-hand sketches, precision drawings, paintings, furniture, sculpture, craft objects, creative photography, construction projects, etc.</a:t>
            </a:r>
            <a:endParaRPr sz="3000">
              <a:solidFill>
                <a:srgbClr val="CACACA"/>
              </a:solidFill>
              <a:latin typeface="Average"/>
              <a:ea typeface="Average"/>
              <a:cs typeface="Average"/>
              <a:sym typeface="Average"/>
            </a:endParaRPr>
          </a:p>
          <a:p>
            <a:pPr indent="-419100" lvl="0" marL="457200" rtl="0" algn="l">
              <a:lnSpc>
                <a:spcPct val="115000"/>
              </a:lnSpc>
              <a:spcBef>
                <a:spcPts val="0"/>
              </a:spcBef>
              <a:spcAft>
                <a:spcPts val="0"/>
              </a:spcAft>
              <a:buClr>
                <a:srgbClr val="CACACA"/>
              </a:buClr>
              <a:buSzPts val="3000"/>
              <a:buFont typeface="Average"/>
              <a:buChar char="●"/>
            </a:pPr>
            <a:r>
              <a:rPr lang="en" sz="3000">
                <a:solidFill>
                  <a:srgbClr val="CACACA"/>
                </a:solidFill>
                <a:latin typeface="Average"/>
                <a:ea typeface="Average"/>
                <a:cs typeface="Average"/>
                <a:sym typeface="Average"/>
              </a:rPr>
              <a:t>A letter of intent</a:t>
            </a:r>
            <a:endParaRPr sz="3000">
              <a:solidFill>
                <a:srgbClr val="CACACA"/>
              </a:solidFill>
              <a:latin typeface="Average"/>
              <a:ea typeface="Average"/>
              <a:cs typeface="Average"/>
              <a:sym typeface="Average"/>
            </a:endParaRPr>
          </a:p>
          <a:p>
            <a:pPr indent="-419100" lvl="0" marL="457200" rtl="0" algn="l">
              <a:lnSpc>
                <a:spcPct val="115000"/>
              </a:lnSpc>
              <a:spcBef>
                <a:spcPts val="0"/>
              </a:spcBef>
              <a:spcAft>
                <a:spcPts val="0"/>
              </a:spcAft>
              <a:buClr>
                <a:srgbClr val="CACACA"/>
              </a:buClr>
              <a:buSzPts val="3000"/>
              <a:buFont typeface="Average"/>
              <a:buChar char="●"/>
            </a:pPr>
            <a:r>
              <a:rPr lang="en" sz="3000">
                <a:solidFill>
                  <a:srgbClr val="CACACA"/>
                </a:solidFill>
                <a:latin typeface="Average"/>
                <a:ea typeface="Average"/>
                <a:cs typeface="Average"/>
                <a:sym typeface="Average"/>
              </a:rPr>
              <a:t>Two letters of reference</a:t>
            </a:r>
            <a:endParaRPr sz="3000">
              <a:solidFill>
                <a:srgbClr val="CACACA"/>
              </a:solidFill>
              <a:latin typeface="Average"/>
              <a:ea typeface="Average"/>
              <a:cs typeface="Average"/>
              <a:sym typeface="Average"/>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19" name="Shape 619"/>
        <p:cNvGrpSpPr/>
        <p:nvPr/>
      </p:nvGrpSpPr>
      <p:grpSpPr>
        <a:xfrm>
          <a:off x="0" y="0"/>
          <a:ext cx="0" cy="0"/>
          <a:chOff x="0" y="0"/>
          <a:chExt cx="0" cy="0"/>
        </a:xfrm>
      </p:grpSpPr>
      <p:sp>
        <p:nvSpPr>
          <p:cNvPr id="620" name="Google Shape;620;p102"/>
          <p:cNvSpPr txBox="1"/>
          <p:nvPr/>
        </p:nvSpPr>
        <p:spPr>
          <a:xfrm>
            <a:off x="311700" y="593367"/>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What Visual Arts classes are available at Citadel?</a:t>
            </a:r>
            <a:endParaRPr sz="3600">
              <a:solidFill>
                <a:srgbClr val="FFFFFF"/>
              </a:solidFill>
              <a:latin typeface="Oswald"/>
              <a:ea typeface="Oswald"/>
              <a:cs typeface="Oswald"/>
              <a:sym typeface="Oswald"/>
            </a:endParaRPr>
          </a:p>
        </p:txBody>
      </p:sp>
      <p:sp>
        <p:nvSpPr>
          <p:cNvPr id="621" name="Google Shape;621;p102"/>
          <p:cNvSpPr txBox="1"/>
          <p:nvPr/>
        </p:nvSpPr>
        <p:spPr>
          <a:xfrm>
            <a:off x="3151823" y="1639550"/>
            <a:ext cx="2725500" cy="960300"/>
          </a:xfrm>
          <a:prstGeom prst="rect">
            <a:avLst/>
          </a:prstGeom>
          <a:noFill/>
          <a:ln cap="flat" cmpd="sng" w="28575">
            <a:solidFill>
              <a:srgbClr val="E0E0E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F3F3F3"/>
                </a:solidFill>
                <a:latin typeface="Open Sans"/>
                <a:ea typeface="Open Sans"/>
                <a:cs typeface="Open Sans"/>
                <a:sym typeface="Open Sans"/>
              </a:rPr>
              <a:t>Visual Arts </a:t>
            </a:r>
            <a:endParaRPr b="1" sz="2400">
              <a:solidFill>
                <a:srgbClr val="F3F3F3"/>
              </a:solidFill>
              <a:latin typeface="Open Sans"/>
              <a:ea typeface="Open Sans"/>
              <a:cs typeface="Open Sans"/>
              <a:sym typeface="Open Sans"/>
            </a:endParaRPr>
          </a:p>
          <a:p>
            <a:pPr indent="0" lvl="0" marL="0" rtl="0" algn="ctr">
              <a:spcBef>
                <a:spcPts val="0"/>
              </a:spcBef>
              <a:spcAft>
                <a:spcPts val="0"/>
              </a:spcAft>
              <a:buNone/>
            </a:pPr>
            <a:r>
              <a:rPr b="1" lang="en" sz="2400">
                <a:solidFill>
                  <a:srgbClr val="F3F3F3"/>
                </a:solidFill>
                <a:latin typeface="Open Sans"/>
                <a:ea typeface="Open Sans"/>
                <a:cs typeface="Open Sans"/>
                <a:sym typeface="Open Sans"/>
              </a:rPr>
              <a:t>10</a:t>
            </a:r>
            <a:endParaRPr b="1" sz="2400">
              <a:solidFill>
                <a:srgbClr val="F3F3F3"/>
              </a:solidFill>
              <a:latin typeface="Open Sans"/>
              <a:ea typeface="Open Sans"/>
              <a:cs typeface="Open Sans"/>
              <a:sym typeface="Open Sans"/>
            </a:endParaRPr>
          </a:p>
        </p:txBody>
      </p:sp>
      <p:sp>
        <p:nvSpPr>
          <p:cNvPr id="622" name="Google Shape;622;p102"/>
          <p:cNvSpPr txBox="1"/>
          <p:nvPr/>
        </p:nvSpPr>
        <p:spPr>
          <a:xfrm>
            <a:off x="1282450" y="3476238"/>
            <a:ext cx="2725500" cy="960300"/>
          </a:xfrm>
          <a:prstGeom prst="rect">
            <a:avLst/>
          </a:prstGeom>
          <a:noFill/>
          <a:ln cap="flat" cmpd="sng" w="28575">
            <a:solidFill>
              <a:srgbClr val="E0E0E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3F3F3"/>
                </a:solidFill>
                <a:latin typeface="Open Sans"/>
                <a:ea typeface="Open Sans"/>
                <a:cs typeface="Open Sans"/>
                <a:sym typeface="Open Sans"/>
              </a:rPr>
              <a:t>Visual Arts </a:t>
            </a:r>
            <a:endParaRPr b="1" sz="24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en" sz="2400">
                <a:solidFill>
                  <a:srgbClr val="F3F3F3"/>
                </a:solidFill>
                <a:latin typeface="Open Sans"/>
                <a:ea typeface="Open Sans"/>
                <a:cs typeface="Open Sans"/>
                <a:sym typeface="Open Sans"/>
              </a:rPr>
              <a:t>11</a:t>
            </a:r>
            <a:endParaRPr b="1" sz="2400">
              <a:solidFill>
                <a:srgbClr val="F3F3F3"/>
              </a:solidFill>
              <a:latin typeface="Open Sans"/>
              <a:ea typeface="Open Sans"/>
              <a:cs typeface="Open Sans"/>
              <a:sym typeface="Open Sans"/>
            </a:endParaRPr>
          </a:p>
        </p:txBody>
      </p:sp>
      <p:sp>
        <p:nvSpPr>
          <p:cNvPr id="623" name="Google Shape;623;p102"/>
          <p:cNvSpPr txBox="1"/>
          <p:nvPr/>
        </p:nvSpPr>
        <p:spPr>
          <a:xfrm>
            <a:off x="1282450" y="5312926"/>
            <a:ext cx="2725500" cy="960300"/>
          </a:xfrm>
          <a:prstGeom prst="rect">
            <a:avLst/>
          </a:prstGeom>
          <a:noFill/>
          <a:ln cap="flat" cmpd="sng" w="28575">
            <a:solidFill>
              <a:srgbClr val="E0E0E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3F3F3"/>
                </a:solidFill>
                <a:latin typeface="Open Sans"/>
                <a:ea typeface="Open Sans"/>
                <a:cs typeface="Open Sans"/>
                <a:sym typeface="Open Sans"/>
              </a:rPr>
              <a:t>Visual Arts </a:t>
            </a:r>
            <a:endParaRPr b="1" sz="24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en" sz="2400">
                <a:solidFill>
                  <a:srgbClr val="F3F3F3"/>
                </a:solidFill>
                <a:latin typeface="Open Sans"/>
                <a:ea typeface="Open Sans"/>
                <a:cs typeface="Open Sans"/>
                <a:sym typeface="Open Sans"/>
              </a:rPr>
              <a:t>12</a:t>
            </a:r>
            <a:endParaRPr b="1" sz="2400">
              <a:solidFill>
                <a:srgbClr val="F3F3F3"/>
              </a:solidFill>
              <a:latin typeface="Open Sans"/>
              <a:ea typeface="Open Sans"/>
              <a:cs typeface="Open Sans"/>
              <a:sym typeface="Open Sans"/>
            </a:endParaRPr>
          </a:p>
        </p:txBody>
      </p:sp>
      <p:sp>
        <p:nvSpPr>
          <p:cNvPr id="624" name="Google Shape;624;p102"/>
          <p:cNvSpPr txBox="1"/>
          <p:nvPr/>
        </p:nvSpPr>
        <p:spPr>
          <a:xfrm>
            <a:off x="5125115" y="3476238"/>
            <a:ext cx="2725500" cy="960300"/>
          </a:xfrm>
          <a:prstGeom prst="rect">
            <a:avLst/>
          </a:prstGeom>
          <a:noFill/>
          <a:ln cap="flat" cmpd="sng" w="28575">
            <a:solidFill>
              <a:srgbClr val="E0E0E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3F3F3"/>
                </a:solidFill>
                <a:latin typeface="Open Sans"/>
                <a:ea typeface="Open Sans"/>
                <a:cs typeface="Open Sans"/>
                <a:sym typeface="Open Sans"/>
              </a:rPr>
              <a:t>Visual Arts </a:t>
            </a:r>
            <a:endParaRPr b="1" sz="24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en" sz="2400">
                <a:solidFill>
                  <a:srgbClr val="F3F3F3"/>
                </a:solidFill>
                <a:latin typeface="Open Sans"/>
                <a:ea typeface="Open Sans"/>
                <a:cs typeface="Open Sans"/>
                <a:sym typeface="Open Sans"/>
              </a:rPr>
              <a:t>IB </a:t>
            </a:r>
            <a:r>
              <a:rPr lang="en" sz="2400">
                <a:solidFill>
                  <a:srgbClr val="F3F3F3"/>
                </a:solidFill>
                <a:latin typeface="Open Sans"/>
                <a:ea typeface="Open Sans"/>
                <a:cs typeface="Open Sans"/>
                <a:sym typeface="Open Sans"/>
              </a:rPr>
              <a:t>(first year)</a:t>
            </a:r>
            <a:endParaRPr sz="2400">
              <a:solidFill>
                <a:srgbClr val="F3F3F3"/>
              </a:solidFill>
              <a:latin typeface="Open Sans"/>
              <a:ea typeface="Open Sans"/>
              <a:cs typeface="Open Sans"/>
              <a:sym typeface="Open Sans"/>
            </a:endParaRPr>
          </a:p>
        </p:txBody>
      </p:sp>
      <p:sp>
        <p:nvSpPr>
          <p:cNvPr id="625" name="Google Shape;625;p102"/>
          <p:cNvSpPr txBox="1"/>
          <p:nvPr/>
        </p:nvSpPr>
        <p:spPr>
          <a:xfrm>
            <a:off x="5125115" y="5312926"/>
            <a:ext cx="2725500" cy="960300"/>
          </a:xfrm>
          <a:prstGeom prst="rect">
            <a:avLst/>
          </a:prstGeom>
          <a:noFill/>
          <a:ln cap="flat" cmpd="sng" w="28575">
            <a:solidFill>
              <a:srgbClr val="E0E0E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3F3F3"/>
                </a:solidFill>
                <a:latin typeface="Open Sans"/>
                <a:ea typeface="Open Sans"/>
                <a:cs typeface="Open Sans"/>
                <a:sym typeface="Open Sans"/>
              </a:rPr>
              <a:t>Visual Arts </a:t>
            </a:r>
            <a:endParaRPr b="1" sz="24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en" sz="2400">
                <a:solidFill>
                  <a:srgbClr val="F3F3F3"/>
                </a:solidFill>
                <a:latin typeface="Open Sans"/>
                <a:ea typeface="Open Sans"/>
                <a:cs typeface="Open Sans"/>
                <a:sym typeface="Open Sans"/>
              </a:rPr>
              <a:t>IB </a:t>
            </a:r>
            <a:r>
              <a:rPr lang="en" sz="2400">
                <a:solidFill>
                  <a:srgbClr val="F3F3F3"/>
                </a:solidFill>
                <a:latin typeface="Open Sans"/>
                <a:ea typeface="Open Sans"/>
                <a:cs typeface="Open Sans"/>
                <a:sym typeface="Open Sans"/>
              </a:rPr>
              <a:t>(second year)</a:t>
            </a:r>
            <a:endParaRPr b="1" sz="2400">
              <a:solidFill>
                <a:srgbClr val="F3F3F3"/>
              </a:solidFill>
              <a:latin typeface="Open Sans"/>
              <a:ea typeface="Open Sans"/>
              <a:cs typeface="Open Sans"/>
              <a:sym typeface="Open Sans"/>
            </a:endParaRPr>
          </a:p>
        </p:txBody>
      </p:sp>
      <p:cxnSp>
        <p:nvCxnSpPr>
          <p:cNvPr id="626" name="Google Shape;626;p102"/>
          <p:cNvCxnSpPr/>
          <p:nvPr/>
        </p:nvCxnSpPr>
        <p:spPr>
          <a:xfrm flipH="1">
            <a:off x="2645200" y="2620938"/>
            <a:ext cx="1869300" cy="855300"/>
          </a:xfrm>
          <a:prstGeom prst="straightConnector1">
            <a:avLst/>
          </a:prstGeom>
          <a:noFill/>
          <a:ln cap="flat" cmpd="sng" w="28575">
            <a:solidFill>
              <a:srgbClr val="E0E0E0"/>
            </a:solidFill>
            <a:prstDash val="solid"/>
            <a:round/>
            <a:headEnd len="med" w="med" type="none"/>
            <a:tailEnd len="med" w="med" type="triangle"/>
          </a:ln>
        </p:spPr>
      </p:cxnSp>
      <p:cxnSp>
        <p:nvCxnSpPr>
          <p:cNvPr id="627" name="Google Shape;627;p102"/>
          <p:cNvCxnSpPr/>
          <p:nvPr/>
        </p:nvCxnSpPr>
        <p:spPr>
          <a:xfrm>
            <a:off x="4514573" y="2599850"/>
            <a:ext cx="1973400" cy="876300"/>
          </a:xfrm>
          <a:prstGeom prst="straightConnector1">
            <a:avLst/>
          </a:prstGeom>
          <a:noFill/>
          <a:ln cap="flat" cmpd="sng" w="28575">
            <a:solidFill>
              <a:srgbClr val="E0E0E0"/>
            </a:solidFill>
            <a:prstDash val="solid"/>
            <a:round/>
            <a:headEnd len="med" w="med" type="none"/>
            <a:tailEnd len="med" w="med" type="triangle"/>
          </a:ln>
        </p:spPr>
      </p:cxnSp>
      <p:cxnSp>
        <p:nvCxnSpPr>
          <p:cNvPr id="628" name="Google Shape;628;p102"/>
          <p:cNvCxnSpPr/>
          <p:nvPr/>
        </p:nvCxnSpPr>
        <p:spPr>
          <a:xfrm>
            <a:off x="2645200" y="4436538"/>
            <a:ext cx="0" cy="876300"/>
          </a:xfrm>
          <a:prstGeom prst="straightConnector1">
            <a:avLst/>
          </a:prstGeom>
          <a:noFill/>
          <a:ln cap="flat" cmpd="sng" w="28575">
            <a:solidFill>
              <a:srgbClr val="E0E0E0"/>
            </a:solidFill>
            <a:prstDash val="solid"/>
            <a:round/>
            <a:headEnd len="med" w="med" type="none"/>
            <a:tailEnd len="med" w="med" type="triangle"/>
          </a:ln>
        </p:spPr>
      </p:cxnSp>
      <p:cxnSp>
        <p:nvCxnSpPr>
          <p:cNvPr id="629" name="Google Shape;629;p102"/>
          <p:cNvCxnSpPr/>
          <p:nvPr/>
        </p:nvCxnSpPr>
        <p:spPr>
          <a:xfrm>
            <a:off x="6487865" y="4436538"/>
            <a:ext cx="0" cy="876300"/>
          </a:xfrm>
          <a:prstGeom prst="straightConnector1">
            <a:avLst/>
          </a:prstGeom>
          <a:noFill/>
          <a:ln cap="flat" cmpd="sng" w="28575">
            <a:solidFill>
              <a:srgbClr val="E0E0E0"/>
            </a:solidFill>
            <a:prstDash val="solid"/>
            <a:round/>
            <a:headEnd len="med" w="med" type="none"/>
            <a:tailEnd len="med" w="med" type="triangle"/>
          </a:ln>
        </p:spPr>
      </p:cxn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103"/>
          <p:cNvSpPr txBox="1"/>
          <p:nvPr/>
        </p:nvSpPr>
        <p:spPr>
          <a:xfrm>
            <a:off x="311700" y="669567"/>
            <a:ext cx="8520600" cy="76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What is the difference between Art 11/12 and IB?</a:t>
            </a:r>
            <a:endParaRPr sz="3600">
              <a:solidFill>
                <a:srgbClr val="FFFFFF"/>
              </a:solidFill>
              <a:latin typeface="Oswald"/>
              <a:ea typeface="Oswald"/>
              <a:cs typeface="Oswald"/>
              <a:sym typeface="Oswald"/>
            </a:endParaRPr>
          </a:p>
          <a:p>
            <a:pPr indent="0" lvl="0" marL="0" rtl="0" algn="l">
              <a:spcBef>
                <a:spcPts val="0"/>
              </a:spcBef>
              <a:spcAft>
                <a:spcPts val="0"/>
              </a:spcAft>
              <a:buNone/>
            </a:pPr>
            <a:r>
              <a:t/>
            </a:r>
            <a:endParaRPr sz="1800">
              <a:solidFill>
                <a:srgbClr val="B7B7B7"/>
              </a:solidFill>
              <a:latin typeface="Average"/>
              <a:ea typeface="Average"/>
              <a:cs typeface="Average"/>
              <a:sym typeface="Average"/>
            </a:endParaRPr>
          </a:p>
          <a:p>
            <a:pPr indent="0" lvl="0" marL="0" rtl="0" algn="ctr">
              <a:spcBef>
                <a:spcPts val="0"/>
              </a:spcBef>
              <a:spcAft>
                <a:spcPts val="0"/>
              </a:spcAft>
              <a:buNone/>
            </a:pPr>
            <a:r>
              <a:rPr lang="en" sz="1800">
                <a:solidFill>
                  <a:srgbClr val="B7B7B7"/>
                </a:solidFill>
                <a:latin typeface="Average"/>
                <a:ea typeface="Average"/>
                <a:cs typeface="Average"/>
                <a:sym typeface="Average"/>
              </a:rPr>
              <a:t>You </a:t>
            </a:r>
            <a:r>
              <a:rPr b="1" lang="en" sz="1800">
                <a:solidFill>
                  <a:srgbClr val="FFFFFF"/>
                </a:solidFill>
                <a:latin typeface="Average"/>
                <a:ea typeface="Average"/>
                <a:cs typeface="Average"/>
                <a:sym typeface="Average"/>
              </a:rPr>
              <a:t>DO NOT</a:t>
            </a:r>
            <a:r>
              <a:rPr lang="en" sz="1800">
                <a:solidFill>
                  <a:srgbClr val="B7B7B7"/>
                </a:solidFill>
                <a:latin typeface="Average"/>
                <a:ea typeface="Average"/>
                <a:cs typeface="Average"/>
                <a:sym typeface="Average"/>
              </a:rPr>
              <a:t> have to take Visual Arts again in grade 11 or 12.</a:t>
            </a:r>
            <a:endParaRPr sz="1800">
              <a:solidFill>
                <a:srgbClr val="B7B7B7"/>
              </a:solidFill>
              <a:latin typeface="Average"/>
              <a:ea typeface="Average"/>
              <a:cs typeface="Average"/>
              <a:sym typeface="Average"/>
            </a:endParaRPr>
          </a:p>
          <a:p>
            <a:pPr indent="0" lvl="0" marL="0" rtl="0" algn="l">
              <a:spcBef>
                <a:spcPts val="0"/>
              </a:spcBef>
              <a:spcAft>
                <a:spcPts val="0"/>
              </a:spcAft>
              <a:buNone/>
            </a:pPr>
            <a:r>
              <a:t/>
            </a:r>
            <a:endParaRPr sz="1800">
              <a:solidFill>
                <a:srgbClr val="B7B7B7"/>
              </a:solidFill>
              <a:latin typeface="Average"/>
              <a:ea typeface="Average"/>
              <a:cs typeface="Average"/>
              <a:sym typeface="Average"/>
            </a:endParaRPr>
          </a:p>
          <a:p>
            <a:pPr indent="0" lvl="0" marL="0" rtl="0" algn="l">
              <a:spcBef>
                <a:spcPts val="0"/>
              </a:spcBef>
              <a:spcAft>
                <a:spcPts val="0"/>
              </a:spcAft>
              <a:buNone/>
            </a:pPr>
            <a:r>
              <a:t/>
            </a:r>
            <a:endParaRPr sz="1800">
              <a:solidFill>
                <a:srgbClr val="B7B7B7"/>
              </a:solidFill>
              <a:latin typeface="Average"/>
              <a:ea typeface="Average"/>
              <a:cs typeface="Average"/>
              <a:sym typeface="Average"/>
            </a:endParaRPr>
          </a:p>
          <a:p>
            <a:pPr indent="0" lvl="0" marL="0" rtl="0" algn="l">
              <a:spcBef>
                <a:spcPts val="0"/>
              </a:spcBef>
              <a:spcAft>
                <a:spcPts val="0"/>
              </a:spcAft>
              <a:buNone/>
            </a:pPr>
            <a:r>
              <a:t/>
            </a:r>
            <a:endParaRPr sz="1800">
              <a:solidFill>
                <a:srgbClr val="B7B7B7"/>
              </a:solidFill>
              <a:latin typeface="Average"/>
              <a:ea typeface="Average"/>
              <a:cs typeface="Average"/>
              <a:sym typeface="Average"/>
            </a:endParaRPr>
          </a:p>
          <a:p>
            <a:pPr indent="0" lvl="0" marL="0" rtl="0" algn="l">
              <a:spcBef>
                <a:spcPts val="0"/>
              </a:spcBef>
              <a:spcAft>
                <a:spcPts val="0"/>
              </a:spcAft>
              <a:buNone/>
            </a:pPr>
            <a:r>
              <a:t/>
            </a:r>
            <a:endParaRPr sz="1800">
              <a:solidFill>
                <a:srgbClr val="B7B7B7"/>
              </a:solidFill>
              <a:latin typeface="Average"/>
              <a:ea typeface="Average"/>
              <a:cs typeface="Average"/>
              <a:sym typeface="Average"/>
            </a:endParaRPr>
          </a:p>
        </p:txBody>
      </p:sp>
      <p:sp>
        <p:nvSpPr>
          <p:cNvPr id="635" name="Google Shape;635;p103"/>
          <p:cNvSpPr txBox="1"/>
          <p:nvPr/>
        </p:nvSpPr>
        <p:spPr>
          <a:xfrm>
            <a:off x="311700" y="2459025"/>
            <a:ext cx="4023300" cy="385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Visual Arts 11</a:t>
            </a:r>
            <a:endParaRPr b="1" sz="2400">
              <a:solidFill>
                <a:srgbClr val="FFFFFF"/>
              </a:solidFill>
              <a:latin typeface="Average"/>
              <a:ea typeface="Average"/>
              <a:cs typeface="Average"/>
              <a:sym typeface="Average"/>
            </a:endParaRPr>
          </a:p>
          <a:p>
            <a:pPr indent="0" lvl="0" marL="0" rtl="0" algn="ctr">
              <a:spcBef>
                <a:spcPts val="0"/>
              </a:spcBef>
              <a:spcAft>
                <a:spcPts val="0"/>
              </a:spcAft>
              <a:buNone/>
            </a:pPr>
            <a:r>
              <a:t/>
            </a:r>
            <a:endParaRPr sz="1600">
              <a:solidFill>
                <a:srgbClr val="B7B7B7"/>
              </a:solidFill>
              <a:latin typeface="Average"/>
              <a:ea typeface="Average"/>
              <a:cs typeface="Average"/>
              <a:sym typeface="Average"/>
            </a:endParaRPr>
          </a:p>
          <a:p>
            <a:pPr indent="0" lvl="0" marL="0" rtl="0" algn="ctr">
              <a:spcBef>
                <a:spcPts val="0"/>
              </a:spcBef>
              <a:spcAft>
                <a:spcPts val="0"/>
              </a:spcAft>
              <a:buNone/>
            </a:pPr>
            <a:r>
              <a:rPr lang="en" sz="1600">
                <a:solidFill>
                  <a:srgbClr val="B7B7B7"/>
                </a:solidFill>
                <a:latin typeface="Average"/>
                <a:ea typeface="Average"/>
                <a:cs typeface="Average"/>
                <a:sym typeface="Average"/>
              </a:rPr>
              <a:t>One semester</a:t>
            </a:r>
            <a:endParaRPr sz="1600">
              <a:solidFill>
                <a:srgbClr val="B7B7B7"/>
              </a:solidFill>
              <a:latin typeface="Average"/>
              <a:ea typeface="Average"/>
              <a:cs typeface="Average"/>
              <a:sym typeface="Average"/>
            </a:endParaRPr>
          </a:p>
          <a:p>
            <a:pPr indent="0" lvl="0" marL="0" rtl="0" algn="ctr">
              <a:spcBef>
                <a:spcPts val="1000"/>
              </a:spcBef>
              <a:spcAft>
                <a:spcPts val="0"/>
              </a:spcAft>
              <a:buNone/>
            </a:pPr>
            <a:r>
              <a:rPr lang="en" sz="1600">
                <a:solidFill>
                  <a:srgbClr val="B7B7B7"/>
                </a:solidFill>
                <a:latin typeface="Average"/>
                <a:ea typeface="Average"/>
                <a:cs typeface="Average"/>
                <a:sym typeface="Average"/>
              </a:rPr>
              <a:t>Mostly taught by Ms. Poopathitas.</a:t>
            </a:r>
            <a:endParaRPr sz="1600">
              <a:solidFill>
                <a:srgbClr val="B7B7B7"/>
              </a:solidFill>
              <a:latin typeface="Average"/>
              <a:ea typeface="Average"/>
              <a:cs typeface="Average"/>
              <a:sym typeface="Average"/>
            </a:endParaRPr>
          </a:p>
          <a:p>
            <a:pPr indent="0" lvl="0" marL="0" rtl="0" algn="ctr">
              <a:spcBef>
                <a:spcPts val="1000"/>
              </a:spcBef>
              <a:spcAft>
                <a:spcPts val="0"/>
              </a:spcAft>
              <a:buNone/>
            </a:pPr>
            <a:r>
              <a:rPr lang="en" sz="1600">
                <a:solidFill>
                  <a:srgbClr val="B7B7B7"/>
                </a:solidFill>
                <a:latin typeface="Average"/>
                <a:ea typeface="Average"/>
                <a:cs typeface="Average"/>
                <a:sym typeface="Average"/>
              </a:rPr>
              <a:t>Continues the pattern of demo, practice, develop ideas, and make a project, but with more independence.</a:t>
            </a:r>
            <a:endParaRPr sz="1600">
              <a:solidFill>
                <a:srgbClr val="B7B7B7"/>
              </a:solidFill>
              <a:latin typeface="Average"/>
              <a:ea typeface="Average"/>
              <a:cs typeface="Average"/>
              <a:sym typeface="Average"/>
            </a:endParaRPr>
          </a:p>
          <a:p>
            <a:pPr indent="0" lvl="0" marL="0" rtl="0" algn="ctr">
              <a:spcBef>
                <a:spcPts val="1000"/>
              </a:spcBef>
              <a:spcAft>
                <a:spcPts val="0"/>
              </a:spcAft>
              <a:buNone/>
            </a:pPr>
            <a:r>
              <a:rPr lang="en" sz="1600">
                <a:solidFill>
                  <a:srgbClr val="B7B7B7"/>
                </a:solidFill>
                <a:latin typeface="Average"/>
                <a:ea typeface="Average"/>
                <a:cs typeface="Average"/>
                <a:sym typeface="Average"/>
              </a:rPr>
              <a:t>When I teach it, the units are: drawing texture with alternative media, printmaking, acrylic painting, sculpted clay heads, art history and the final project.</a:t>
            </a:r>
            <a:endParaRPr sz="1600">
              <a:solidFill>
                <a:srgbClr val="B7B7B7"/>
              </a:solidFill>
              <a:latin typeface="Average"/>
              <a:ea typeface="Average"/>
              <a:cs typeface="Average"/>
              <a:sym typeface="Average"/>
            </a:endParaRPr>
          </a:p>
          <a:p>
            <a:pPr indent="0" lvl="0" marL="0" rtl="0" algn="ctr">
              <a:spcBef>
                <a:spcPts val="1000"/>
              </a:spcBef>
              <a:spcAft>
                <a:spcPts val="1000"/>
              </a:spcAft>
              <a:buNone/>
            </a:pPr>
            <a:r>
              <a:rPr lang="en" sz="1600">
                <a:solidFill>
                  <a:srgbClr val="B7B7B7"/>
                </a:solidFill>
                <a:latin typeface="Average"/>
                <a:ea typeface="Average"/>
                <a:cs typeface="Average"/>
                <a:sym typeface="Average"/>
              </a:rPr>
              <a:t>Option to continue into Visual Arts 12.</a:t>
            </a:r>
            <a:endParaRPr sz="1600">
              <a:solidFill>
                <a:srgbClr val="B7B7B7"/>
              </a:solidFill>
              <a:latin typeface="Average"/>
              <a:ea typeface="Average"/>
              <a:cs typeface="Average"/>
              <a:sym typeface="Average"/>
            </a:endParaRPr>
          </a:p>
        </p:txBody>
      </p:sp>
      <p:sp>
        <p:nvSpPr>
          <p:cNvPr id="636" name="Google Shape;636;p103"/>
          <p:cNvSpPr txBox="1"/>
          <p:nvPr/>
        </p:nvSpPr>
        <p:spPr>
          <a:xfrm>
            <a:off x="4668850" y="2459025"/>
            <a:ext cx="40233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IB Visual Arts</a:t>
            </a:r>
            <a:endParaRPr b="1" sz="2400">
              <a:solidFill>
                <a:srgbClr val="FFFFFF"/>
              </a:solidFill>
              <a:latin typeface="Average"/>
              <a:ea typeface="Average"/>
              <a:cs typeface="Average"/>
              <a:sym typeface="Average"/>
            </a:endParaRPr>
          </a:p>
          <a:p>
            <a:pPr indent="0" lvl="0" marL="0" rtl="0" algn="ctr">
              <a:spcBef>
                <a:spcPts val="0"/>
              </a:spcBef>
              <a:spcAft>
                <a:spcPts val="0"/>
              </a:spcAft>
              <a:buNone/>
            </a:pPr>
            <a:r>
              <a:t/>
            </a:r>
            <a:endParaRPr sz="1600">
              <a:solidFill>
                <a:srgbClr val="B7B7B7"/>
              </a:solidFill>
              <a:latin typeface="Average"/>
              <a:ea typeface="Average"/>
              <a:cs typeface="Average"/>
              <a:sym typeface="Average"/>
            </a:endParaRPr>
          </a:p>
          <a:p>
            <a:pPr indent="0" lvl="0" marL="0" rtl="0" algn="ctr">
              <a:spcBef>
                <a:spcPts val="0"/>
              </a:spcBef>
              <a:spcAft>
                <a:spcPts val="0"/>
              </a:spcAft>
              <a:buNone/>
            </a:pPr>
            <a:r>
              <a:rPr lang="en" sz="1600">
                <a:solidFill>
                  <a:srgbClr val="B7B7B7"/>
                </a:solidFill>
                <a:latin typeface="Average"/>
                <a:ea typeface="Average"/>
                <a:cs typeface="Average"/>
                <a:sym typeface="Average"/>
              </a:rPr>
              <a:t>You need to commit to three semesters.</a:t>
            </a:r>
            <a:endParaRPr sz="1600">
              <a:solidFill>
                <a:srgbClr val="B7B7B7"/>
              </a:solidFill>
              <a:latin typeface="Average"/>
              <a:ea typeface="Average"/>
              <a:cs typeface="Average"/>
              <a:sym typeface="Average"/>
            </a:endParaRPr>
          </a:p>
          <a:p>
            <a:pPr indent="0" lvl="0" marL="0" rtl="0" algn="ctr">
              <a:spcBef>
                <a:spcPts val="1000"/>
              </a:spcBef>
              <a:spcAft>
                <a:spcPts val="0"/>
              </a:spcAft>
              <a:buNone/>
            </a:pPr>
            <a:r>
              <a:rPr lang="en" sz="1600">
                <a:solidFill>
                  <a:srgbClr val="B7B7B7"/>
                </a:solidFill>
                <a:latin typeface="Average"/>
                <a:ea typeface="Average"/>
                <a:cs typeface="Average"/>
                <a:sym typeface="Average"/>
              </a:rPr>
              <a:t>You can take art alone without doing the whole IB program.</a:t>
            </a:r>
            <a:endParaRPr sz="1600">
              <a:solidFill>
                <a:srgbClr val="B7B7B7"/>
              </a:solidFill>
              <a:latin typeface="Average"/>
              <a:ea typeface="Average"/>
              <a:cs typeface="Average"/>
              <a:sym typeface="Average"/>
            </a:endParaRPr>
          </a:p>
          <a:p>
            <a:pPr indent="0" lvl="0" marL="0" rtl="0" algn="ctr">
              <a:spcBef>
                <a:spcPts val="1000"/>
              </a:spcBef>
              <a:spcAft>
                <a:spcPts val="0"/>
              </a:spcAft>
              <a:buNone/>
            </a:pPr>
            <a:r>
              <a:rPr lang="en" sz="1600">
                <a:solidFill>
                  <a:srgbClr val="B7B7B7"/>
                </a:solidFill>
                <a:latin typeface="Average"/>
                <a:ea typeface="Average"/>
                <a:cs typeface="Average"/>
                <a:sym typeface="Average"/>
              </a:rPr>
              <a:t>Always taught by Ms. Poopathitas.</a:t>
            </a:r>
            <a:endParaRPr sz="1600">
              <a:solidFill>
                <a:srgbClr val="B7B7B7"/>
              </a:solidFill>
              <a:latin typeface="Average"/>
              <a:ea typeface="Average"/>
              <a:cs typeface="Average"/>
              <a:sym typeface="Average"/>
            </a:endParaRPr>
          </a:p>
          <a:p>
            <a:pPr indent="0" lvl="0" marL="0" rtl="0" algn="ctr">
              <a:spcBef>
                <a:spcPts val="1000"/>
              </a:spcBef>
              <a:spcAft>
                <a:spcPts val="0"/>
              </a:spcAft>
              <a:buNone/>
            </a:pPr>
            <a:r>
              <a:rPr lang="en" sz="1600">
                <a:solidFill>
                  <a:srgbClr val="B7B7B7"/>
                </a:solidFill>
                <a:latin typeface="Average"/>
                <a:ea typeface="Average"/>
                <a:cs typeface="Average"/>
                <a:sym typeface="Average"/>
              </a:rPr>
              <a:t>More internationally focused.</a:t>
            </a:r>
            <a:endParaRPr sz="1600">
              <a:solidFill>
                <a:srgbClr val="B7B7B7"/>
              </a:solidFill>
              <a:latin typeface="Average"/>
              <a:ea typeface="Average"/>
              <a:cs typeface="Average"/>
              <a:sym typeface="Average"/>
            </a:endParaRPr>
          </a:p>
          <a:p>
            <a:pPr indent="0" lvl="0" marL="0" rtl="0" algn="ctr">
              <a:spcBef>
                <a:spcPts val="1000"/>
              </a:spcBef>
              <a:spcAft>
                <a:spcPts val="0"/>
              </a:spcAft>
              <a:buNone/>
            </a:pPr>
            <a:r>
              <a:rPr lang="en" sz="1600">
                <a:solidFill>
                  <a:srgbClr val="B7B7B7"/>
                </a:solidFill>
                <a:latin typeface="Average"/>
                <a:ea typeface="Average"/>
                <a:cs typeface="Average"/>
                <a:sym typeface="Average"/>
              </a:rPr>
              <a:t>Very good for organized and independent students. </a:t>
            </a:r>
            <a:endParaRPr sz="1600">
              <a:solidFill>
                <a:srgbClr val="B7B7B7"/>
              </a:solidFill>
              <a:latin typeface="Average"/>
              <a:ea typeface="Average"/>
              <a:cs typeface="Average"/>
              <a:sym typeface="Average"/>
            </a:endParaRPr>
          </a:p>
          <a:p>
            <a:pPr indent="0" lvl="0" marL="0" rtl="0" algn="ctr">
              <a:spcBef>
                <a:spcPts val="1000"/>
              </a:spcBef>
              <a:spcAft>
                <a:spcPts val="1000"/>
              </a:spcAft>
              <a:buNone/>
            </a:pPr>
            <a:r>
              <a:rPr lang="en" sz="1600">
                <a:solidFill>
                  <a:srgbClr val="B7B7B7"/>
                </a:solidFill>
                <a:latin typeface="Average"/>
                <a:ea typeface="Average"/>
                <a:cs typeface="Average"/>
                <a:sym typeface="Average"/>
              </a:rPr>
              <a:t>Generally, it starts with a sped up version of Art 11, followed by Visual Arts 12, and some university level art.</a:t>
            </a:r>
            <a:endParaRPr sz="1600">
              <a:solidFill>
                <a:srgbClr val="B7B7B7"/>
              </a:solidFill>
              <a:latin typeface="Average"/>
              <a:ea typeface="Average"/>
              <a:cs typeface="Average"/>
              <a:sym typeface="Average"/>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105"/>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These students still have to complete their </a:t>
            </a:r>
            <a:r>
              <a:rPr lang="en" sz="3600">
                <a:solidFill>
                  <a:srgbClr val="00FF00"/>
                </a:solidFill>
                <a:latin typeface="Oswald"/>
                <a:ea typeface="Oswald"/>
                <a:cs typeface="Oswald"/>
                <a:sym typeface="Oswald"/>
              </a:rPr>
              <a:t>art history</a:t>
            </a:r>
            <a:r>
              <a:rPr lang="en" sz="3600">
                <a:solidFill>
                  <a:srgbClr val="FFFFFF"/>
                </a:solidFill>
                <a:latin typeface="Oswald"/>
                <a:ea typeface="Oswald"/>
                <a:cs typeface="Oswald"/>
                <a:sym typeface="Oswald"/>
              </a:rPr>
              <a:t> assignment:</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1800">
              <a:solidFill>
                <a:srgbClr val="B7B7B7"/>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Starlight</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Anton</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Lillian</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Jurni</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Mahmoud</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Isaak</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Huda</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lang="en" sz="1800" strike="sngStrike">
                <a:solidFill>
                  <a:srgbClr val="B7B7B7"/>
                </a:solidFill>
                <a:latin typeface="Average"/>
                <a:ea typeface="Average"/>
                <a:cs typeface="Average"/>
                <a:sym typeface="Average"/>
              </a:rPr>
              <a:t>Nikhil</a:t>
            </a:r>
            <a:endParaRPr b="1" sz="1800">
              <a:solidFill>
                <a:srgbClr val="B7B7B7"/>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Dom</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Jenine</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Samson</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Keona</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Hala</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Harmony</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lang="en" sz="1800" strike="sngStrike">
                <a:solidFill>
                  <a:srgbClr val="B7B7B7"/>
                </a:solidFill>
                <a:latin typeface="Average"/>
                <a:ea typeface="Average"/>
                <a:cs typeface="Average"/>
                <a:sym typeface="Average"/>
              </a:rPr>
              <a:t>Ryan</a:t>
            </a:r>
            <a:endParaRPr sz="1800" strike="sngStrike">
              <a:solidFill>
                <a:srgbClr val="D9D9D9"/>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Ayla</a:t>
            </a:r>
            <a:endParaRPr b="1" sz="1800">
              <a:solidFill>
                <a:srgbClr val="FFFFFF"/>
              </a:solidFill>
              <a:latin typeface="Average"/>
              <a:ea typeface="Average"/>
              <a:cs typeface="Average"/>
              <a:sym typeface="Average"/>
            </a:endParaRPr>
          </a:p>
        </p:txBody>
      </p:sp>
      <p:sp>
        <p:nvSpPr>
          <p:cNvPr descr="Translations" id="646" name="Google Shape;646;p105"/>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900">
                <a:solidFill>
                  <a:srgbClr val="AAAAAA"/>
                </a:solidFill>
                <a:latin typeface="Average"/>
                <a:ea typeface="Average"/>
                <a:cs typeface="Average"/>
                <a:sym typeface="Average"/>
              </a:rPr>
              <a:t>لا يزال يتعين على هؤلاء الطلاب إكمال مهمة تاريخ الفن الخاصة بهم:</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这些学生仍然需要完成他们的艺术史作业：</a:t>
            </a:r>
            <a:endParaRPr sz="1900">
              <a:solidFill>
                <a:srgbClr val="AAAAAA"/>
              </a:solidFill>
              <a:latin typeface="Average"/>
              <a:ea typeface="Average"/>
              <a:cs typeface="Average"/>
              <a:sym typeface="Average"/>
            </a:endParaRPr>
          </a:p>
          <a:p>
            <a:pPr indent="0" lvl="0" marL="0" rtl="1" algn="r">
              <a:spcBef>
                <a:spcPts val="0"/>
              </a:spcBef>
              <a:spcAft>
                <a:spcPts val="0"/>
              </a:spcAft>
              <a:buNone/>
            </a:pPr>
            <a:r>
              <a:rPr lang="en" sz="1900">
                <a:solidFill>
                  <a:srgbClr val="AAAAAA"/>
                </a:solidFill>
                <a:latin typeface="Average"/>
                <a:ea typeface="Average"/>
                <a:cs typeface="Average"/>
                <a:sym typeface="Average"/>
              </a:rPr>
              <a:t>این دانش آموزان هنوز باید تکالیف تاریخ هنر خود را تکمیل کنند:</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इन छात्रों को अभी भी अपना कला इतिहास का कार्य पूरा करना है:</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이 학생들은 여전히 ​​미술사 과제를 완료해야 합니다.</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Этим студентам еще предстоит выполнить задание по истории искусств:</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Ови ученици још увек морају да заврше свој задатак из историје уметности:</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Estos estudiantes aún tienen que completar su tarea de historia del arte:</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Kailangan pa ring tapusin ng mga mag-aaral na ito ang kanilang assignment sa art history:</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Ці студенти ще мають виконати завдання з історії мистецтва:</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Những học sinh này vẫn phải hoàn thành bài tập lịch sử nghệ thuật của mình:</a:t>
            </a:r>
            <a:endParaRPr sz="2750">
              <a:solidFill>
                <a:srgbClr val="CACACA"/>
              </a:solidFill>
              <a:latin typeface="Average"/>
              <a:ea typeface="Average"/>
              <a:cs typeface="Average"/>
              <a:sym typeface="Average"/>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106"/>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Drapak's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Chicken</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652" name="Google Shape;652;p106"/>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 Advait Abhilash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Zi'aez Allison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Peter Azhagiri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Covenant Bassey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Matthew Bowdridge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Gabriel Carvalho Cardoso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Trey Carvery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Ken Declaro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Autumn DeGiobbi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Adella Finnamore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Margo Flynn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Kieran Forbes-Tan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Ronan Furlong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Hala Khalaf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Tyson Lafitte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Tinevimbo Makura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Mohammad Malahfji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Kit McCormack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Harrison Morash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Lam Nguyen     📷📷📷📷</a:t>
            </a:r>
            <a:r>
              <a:rPr lang="en">
                <a:solidFill>
                  <a:srgbClr val="DDDDDD"/>
                </a:solidFill>
                <a:latin typeface="Average"/>
                <a:ea typeface="Average"/>
                <a:cs typeface="Average"/>
                <a:sym typeface="Average"/>
              </a:rPr>
              <a:t>📷📷</a:t>
            </a:r>
            <a:r>
              <a:rPr lang="en">
                <a:solidFill>
                  <a:srgbClr val="DDDDDD"/>
                </a:solidFill>
                <a:latin typeface="Average"/>
                <a:ea typeface="Average"/>
                <a:cs typeface="Average"/>
                <a:sym typeface="Average"/>
              </a:rPr>
              <a:t>✏️</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Bayden Noble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Zyaira Owen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Harmony  Parker-Paul     </a:t>
            </a:r>
            <a:r>
              <a:rPr lang="en">
                <a:solidFill>
                  <a:srgbClr val="DDDDDD"/>
                </a:solidFill>
                <a:latin typeface="Average"/>
                <a:ea typeface="Average"/>
                <a:cs typeface="Average"/>
                <a:sym typeface="Average"/>
              </a:rPr>
              <a:t>✏️✏️✏️✏️</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Arad Ranjbar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Ryan Rice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Mila Sahmarani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Yejun Shin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Hayden Theriault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Thompson-Hill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Ayla Williams     </a:t>
            </a:r>
            <a:endParaRPr>
              <a:solidFill>
                <a:srgbClr val="DDDDDD"/>
              </a:solidFill>
              <a:latin typeface="Average"/>
              <a:ea typeface="Average"/>
              <a:cs typeface="Average"/>
              <a:sym typeface="Average"/>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descr="All text" id="657" name="Google Shape;657;p107"/>
          <p:cNvSpPr txBox="1"/>
          <p:nvPr/>
        </p:nvSpPr>
        <p:spPr>
          <a:xfrm>
            <a:off x="311700" y="-4"/>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Oswald"/>
                <a:ea typeface="Oswald"/>
                <a:cs typeface="Oswald"/>
                <a:sym typeface="Oswald"/>
              </a:rPr>
              <a:t>So what should I be doing today?</a:t>
            </a:r>
            <a:br>
              <a:rPr lang="en" sz="3000">
                <a:solidFill>
                  <a:srgbClr val="FFFFFF"/>
                </a:solidFill>
                <a:latin typeface="Oswald"/>
                <a:ea typeface="Oswald"/>
                <a:cs typeface="Oswald"/>
                <a:sym typeface="Oswald"/>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Finish the peer feedback FIRST!</a:t>
            </a:r>
            <a:br>
              <a:rPr b="1" lang="en" sz="2000">
                <a:solidFill>
                  <a:srgbClr val="FFFFFF"/>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Stick</a:t>
            </a:r>
            <a:r>
              <a:rPr lang="en" sz="2000">
                <a:solidFill>
                  <a:srgbClr val="CACACA"/>
                </a:solidFill>
                <a:latin typeface="Average"/>
                <a:ea typeface="Average"/>
                <a:cs typeface="Average"/>
                <a:sym typeface="Average"/>
              </a:rPr>
              <a:t> to your colour scheme.</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Build up darkness with </a:t>
            </a:r>
            <a:r>
              <a:rPr b="1" lang="en" sz="2000">
                <a:solidFill>
                  <a:srgbClr val="FFFFFF"/>
                </a:solidFill>
                <a:latin typeface="Average"/>
                <a:ea typeface="Average"/>
                <a:cs typeface="Average"/>
                <a:sym typeface="Average"/>
              </a:rPr>
              <a:t>many light layers</a:t>
            </a:r>
            <a:r>
              <a:rPr lang="en" sz="2000">
                <a:solidFill>
                  <a:srgbClr val="CACACA"/>
                </a:solidFill>
                <a:latin typeface="Average"/>
                <a:ea typeface="Average"/>
                <a:cs typeface="Average"/>
                <a:sym typeface="Average"/>
              </a:rPr>
              <a:t> painted on top of each other.</a:t>
            </a:r>
            <a:br>
              <a:rPr lang="en" sz="2000">
                <a:solidFill>
                  <a:srgbClr val="CACACA"/>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Start in the back</a:t>
            </a:r>
            <a:r>
              <a:rPr lang="en" sz="2000">
                <a:solidFill>
                  <a:srgbClr val="CACACA"/>
                </a:solidFill>
                <a:latin typeface="Average"/>
                <a:ea typeface="Average"/>
                <a:cs typeface="Average"/>
                <a:sym typeface="Average"/>
              </a:rPr>
              <a:t>, and work to the front.</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With each layer, ask yourself where you can make it:</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b="1" lang="en" sz="2000">
                <a:solidFill>
                  <a:srgbClr val="FFFFFF"/>
                </a:solidFill>
                <a:latin typeface="Average"/>
                <a:ea typeface="Average"/>
                <a:cs typeface="Average"/>
                <a:sym typeface="Average"/>
              </a:rPr>
              <a:t>Darker</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a more </a:t>
            </a:r>
            <a:r>
              <a:rPr b="1" lang="en" sz="2000">
                <a:solidFill>
                  <a:srgbClr val="FFFFFF"/>
                </a:solidFill>
                <a:latin typeface="Average"/>
                <a:ea typeface="Average"/>
                <a:cs typeface="Average"/>
                <a:sym typeface="Average"/>
              </a:rPr>
              <a:t>specific colour</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more </a:t>
            </a:r>
            <a:r>
              <a:rPr b="1" lang="en" sz="2000">
                <a:solidFill>
                  <a:srgbClr val="FFFFFF"/>
                </a:solidFill>
                <a:latin typeface="Average"/>
                <a:ea typeface="Average"/>
                <a:cs typeface="Average"/>
                <a:sym typeface="Average"/>
              </a:rPr>
              <a:t>detailed</a:t>
            </a:r>
            <a:br>
              <a:rPr b="1" lang="en" sz="2000">
                <a:solidFill>
                  <a:srgbClr val="FFFFFF"/>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Carefully mixed greys</a:t>
            </a:r>
            <a:r>
              <a:rPr lang="en" sz="2000">
                <a:solidFill>
                  <a:srgbClr val="CACACA"/>
                </a:solidFill>
                <a:latin typeface="Average"/>
                <a:ea typeface="Average"/>
                <a:cs typeface="Average"/>
                <a:sym typeface="Average"/>
              </a:rPr>
              <a:t> show more skill than bright colours.</a:t>
            </a:r>
            <a:endParaRPr sz="2000">
              <a:solidFill>
                <a:srgbClr val="CACACA"/>
              </a:solidFill>
              <a:latin typeface="Average"/>
              <a:ea typeface="Average"/>
              <a:cs typeface="Average"/>
              <a:sym typeface="Average"/>
            </a:endParaRPr>
          </a:p>
        </p:txBody>
      </p:sp>
      <p:pic>
        <p:nvPicPr>
          <p:cNvPr id="658" name="Google Shape;658;p107"/>
          <p:cNvPicPr preferRelativeResize="0"/>
          <p:nvPr/>
        </p:nvPicPr>
        <p:blipFill>
          <a:blip r:embed="rId3">
            <a:alphaModFix/>
          </a:blip>
          <a:stretch>
            <a:fillRect/>
          </a:stretch>
        </p:blipFill>
        <p:spPr>
          <a:xfrm>
            <a:off x="6788575" y="3274625"/>
            <a:ext cx="2355425" cy="23554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2" name="Shape 662"/>
        <p:cNvGrpSpPr/>
        <p:nvPr/>
      </p:nvGrpSpPr>
      <p:grpSpPr>
        <a:xfrm>
          <a:off x="0" y="0"/>
          <a:ext cx="0" cy="0"/>
          <a:chOff x="0" y="0"/>
          <a:chExt cx="0" cy="0"/>
        </a:xfrm>
      </p:grpSpPr>
      <p:pic>
        <p:nvPicPr>
          <p:cNvPr id="663" name="Google Shape;663;p108"/>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664" name="Google Shape;664;p108"/>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descr="All text" id="669" name="Google Shape;669;p109"/>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rgbClr val="FFFFFF"/>
                </a:solidFill>
                <a:latin typeface="Oswald"/>
                <a:ea typeface="Oswald"/>
                <a:cs typeface="Oswald"/>
                <a:sym typeface="Oswald"/>
              </a:rPr>
              <a:t>Wait for clean up time!</a:t>
            </a:r>
            <a:endParaRPr sz="4000">
              <a:solidFill>
                <a:srgbClr val="FFFFFF"/>
              </a:solidFill>
              <a:latin typeface="Oswald"/>
              <a:ea typeface="Oswald"/>
              <a:cs typeface="Oswald"/>
              <a:sym typeface="Oswald"/>
            </a:endParaRPr>
          </a:p>
          <a:p>
            <a:pPr indent="0" lvl="0" marL="0" rtl="0" algn="l">
              <a:spcBef>
                <a:spcPts val="0"/>
              </a:spcBef>
              <a:spcAft>
                <a:spcPts val="0"/>
              </a:spcAft>
              <a:buNone/>
            </a:pPr>
            <a:r>
              <a:t/>
            </a:r>
            <a:endParaRPr sz="28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Dump your water</a:t>
            </a:r>
            <a:r>
              <a:rPr lang="en" sz="1900">
                <a:solidFill>
                  <a:srgbClr val="CACACA"/>
                </a:solidFill>
                <a:latin typeface="Average"/>
                <a:ea typeface="Average"/>
                <a:cs typeface="Average"/>
                <a:sym typeface="Average"/>
              </a:rPr>
              <a:t> in the sink closest to the door.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Stack your containers</a:t>
            </a:r>
            <a:r>
              <a:rPr lang="en" sz="1900">
                <a:solidFill>
                  <a:srgbClr val="CACACA"/>
                </a:solidFill>
                <a:latin typeface="Average"/>
                <a:ea typeface="Average"/>
                <a:cs typeface="Average"/>
                <a:sym typeface="Average"/>
              </a:rPr>
              <a:t> next to the sink.</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Do not clean</a:t>
            </a:r>
            <a:r>
              <a:rPr lang="en" sz="1900">
                <a:solidFill>
                  <a:srgbClr val="CACACA"/>
                </a:solidFill>
                <a:latin typeface="Average"/>
                <a:ea typeface="Average"/>
                <a:cs typeface="Average"/>
                <a:sym typeface="Average"/>
              </a:rPr>
              <a:t> out your palette. </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You will add water and use it again tomorrow.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Fold your booklet</a:t>
            </a:r>
            <a:r>
              <a:rPr lang="en" sz="1900">
                <a:solidFill>
                  <a:srgbClr val="CACACA"/>
                </a:solidFill>
                <a:latin typeface="Average"/>
                <a:ea typeface="Average"/>
                <a:cs typeface="Average"/>
                <a:sym typeface="Average"/>
              </a:rPr>
              <a:t> open and </a:t>
            </a:r>
            <a:r>
              <a:rPr b="1" lang="en" sz="1900">
                <a:solidFill>
                  <a:srgbClr val="FFFFFF"/>
                </a:solidFill>
                <a:latin typeface="Average"/>
                <a:ea typeface="Average"/>
                <a:cs typeface="Average"/>
                <a:sym typeface="Average"/>
              </a:rPr>
              <a:t>stack it</a:t>
            </a:r>
            <a:r>
              <a:rPr lang="en" sz="1900">
                <a:solidFill>
                  <a:srgbClr val="CACACA"/>
                </a:solidFill>
                <a:latin typeface="Average"/>
                <a:ea typeface="Average"/>
                <a:cs typeface="Average"/>
                <a:sym typeface="Average"/>
              </a:rPr>
              <a:t> on top of your palette to dry.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Put your palette and booklet away </a:t>
            </a:r>
            <a:r>
              <a:rPr b="1" lang="en" sz="1900">
                <a:solidFill>
                  <a:srgbClr val="FFFFFF"/>
                </a:solidFill>
                <a:latin typeface="Average"/>
                <a:ea typeface="Average"/>
                <a:cs typeface="Average"/>
                <a:sym typeface="Average"/>
              </a:rPr>
              <a:t>inside </a:t>
            </a:r>
            <a:r>
              <a:rPr b="1" lang="en" sz="1900">
                <a:solidFill>
                  <a:srgbClr val="00FF00"/>
                </a:solidFill>
                <a:latin typeface="Average"/>
                <a:ea typeface="Average"/>
                <a:cs typeface="Average"/>
                <a:sym typeface="Average"/>
              </a:rPr>
              <a:t>your cubby</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Is your </a:t>
            </a:r>
            <a:r>
              <a:rPr b="1" lang="en" sz="1900">
                <a:solidFill>
                  <a:srgbClr val="FFFFFF"/>
                </a:solidFill>
                <a:latin typeface="Average"/>
                <a:ea typeface="Average"/>
                <a:cs typeface="Average"/>
                <a:sym typeface="Average"/>
              </a:rPr>
              <a:t>cubby full</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Give me your old portrait and depth drawing booklets to recycle!</a:t>
            </a:r>
            <a:endParaRPr sz="1900">
              <a:solidFill>
                <a:srgbClr val="CACACA"/>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